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1077" r:id="rId2"/>
    <p:sldId id="1022" r:id="rId3"/>
    <p:sldId id="1026" r:id="rId4"/>
    <p:sldId id="1027" r:id="rId5"/>
    <p:sldId id="1023" r:id="rId6"/>
    <p:sldId id="1024" r:id="rId7"/>
    <p:sldId id="1025" r:id="rId8"/>
    <p:sldId id="1054" r:id="rId9"/>
    <p:sldId id="1055" r:id="rId10"/>
    <p:sldId id="1056" r:id="rId11"/>
    <p:sldId id="1057" r:id="rId12"/>
    <p:sldId id="1058" r:id="rId13"/>
    <p:sldId id="1059" r:id="rId14"/>
    <p:sldId id="1060" r:id="rId15"/>
    <p:sldId id="1061" r:id="rId16"/>
    <p:sldId id="1062" r:id="rId17"/>
    <p:sldId id="1075" r:id="rId18"/>
    <p:sldId id="1078" r:id="rId19"/>
    <p:sldId id="1065" r:id="rId20"/>
    <p:sldId id="1066" r:id="rId21"/>
    <p:sldId id="1067" r:id="rId22"/>
    <p:sldId id="1068" r:id="rId23"/>
    <p:sldId id="1069" r:id="rId24"/>
    <p:sldId id="1070" r:id="rId25"/>
    <p:sldId id="1071" r:id="rId26"/>
    <p:sldId id="1079" r:id="rId27"/>
  </p:sldIdLst>
  <p:sldSz cx="9144000" cy="6858000" type="screen4x3"/>
  <p:notesSz cx="7315200" cy="96012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SzPct val="75000"/>
      <a:buFont typeface="Wingdings" pitchFamily="2" charset="2"/>
      <a:buChar char="•"/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SzPct val="75000"/>
      <a:buFont typeface="Wingdings" pitchFamily="2" charset="2"/>
      <a:buChar char="•"/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SzPct val="75000"/>
      <a:buFont typeface="Wingdings" pitchFamily="2" charset="2"/>
      <a:buChar char="•"/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SzPct val="75000"/>
      <a:buFont typeface="Wingdings" pitchFamily="2" charset="2"/>
      <a:buChar char="•"/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SzPct val="75000"/>
      <a:buFont typeface="Wingdings" pitchFamily="2" charset="2"/>
      <a:buChar char="•"/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5EF"/>
    <a:srgbClr val="000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9730" autoAdjust="0"/>
  </p:normalViewPr>
  <p:slideViewPr>
    <p:cSldViewPr>
      <p:cViewPr varScale="1">
        <p:scale>
          <a:sx n="99" d="100"/>
          <a:sy n="99" d="100"/>
        </p:scale>
        <p:origin x="-96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8" d="100"/>
        <a:sy n="188" d="100"/>
      </p:scale>
      <p:origin x="0" y="79880"/>
    </p:cViewPr>
  </p:sorterViewPr>
  <p:notesViewPr>
    <p:cSldViewPr>
      <p:cViewPr>
        <p:scale>
          <a:sx n="139" d="100"/>
          <a:sy n="139" d="100"/>
        </p:scale>
        <p:origin x="-1560" y="25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ln w="34925"/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0.18</c:v>
                </c:pt>
                <c:pt idx="1">
                  <c:v>0.4</c:v>
                </c:pt>
                <c:pt idx="2">
                  <c:v>1.19</c:v>
                </c:pt>
                <c:pt idx="3">
                  <c:v>2.48</c:v>
                </c:pt>
                <c:pt idx="4">
                  <c:v>4.34</c:v>
                </c:pt>
                <c:pt idx="5">
                  <c:v>6.17</c:v>
                </c:pt>
                <c:pt idx="6">
                  <c:v>8.52</c:v>
                </c:pt>
                <c:pt idx="7">
                  <c:v>10.58</c:v>
                </c:pt>
                <c:pt idx="8">
                  <c:v>12.53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3A-4739-BE64-18ECCFE70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ln w="34925"/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0.33</c:v>
                </c:pt>
                <c:pt idx="1">
                  <c:v>0.58</c:v>
                </c:pt>
                <c:pt idx="2">
                  <c:v>1.05</c:v>
                </c:pt>
                <c:pt idx="3">
                  <c:v>2.34</c:v>
                </c:pt>
                <c:pt idx="4">
                  <c:v>3.08</c:v>
                </c:pt>
                <c:pt idx="5">
                  <c:v>4.55</c:v>
                </c:pt>
                <c:pt idx="6">
                  <c:v>7.04</c:v>
                </c:pt>
                <c:pt idx="7">
                  <c:v>7.88</c:v>
                </c:pt>
                <c:pt idx="8">
                  <c:v>9.97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3A-4739-BE64-18ECCFE700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ln w="34925">
              <a:solidFill>
                <a:schemeClr val="accent5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0.22</c:v>
                </c:pt>
                <c:pt idx="1">
                  <c:v>0.63</c:v>
                </c:pt>
                <c:pt idx="2">
                  <c:v>0.92</c:v>
                </c:pt>
                <c:pt idx="3">
                  <c:v>1.51</c:v>
                </c:pt>
                <c:pt idx="4">
                  <c:v>3.01</c:v>
                </c:pt>
                <c:pt idx="5">
                  <c:v>4.2</c:v>
                </c:pt>
                <c:pt idx="6">
                  <c:v>5.25</c:v>
                </c:pt>
                <c:pt idx="7">
                  <c:v>7.88</c:v>
                </c:pt>
                <c:pt idx="8">
                  <c:v>9.210000000000001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3A-4739-BE64-18ECCFE700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ln w="34925"/>
          </c:spPr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0.17</c:v>
                </c:pt>
                <c:pt idx="1">
                  <c:v>0.49</c:v>
                </c:pt>
                <c:pt idx="2">
                  <c:v>0.88</c:v>
                </c:pt>
                <c:pt idx="3">
                  <c:v>1.89</c:v>
                </c:pt>
                <c:pt idx="4">
                  <c:v>3.02</c:v>
                </c:pt>
                <c:pt idx="5">
                  <c:v>4.119999999999997</c:v>
                </c:pt>
                <c:pt idx="6">
                  <c:v>6.189999999999999</c:v>
                </c:pt>
                <c:pt idx="7">
                  <c:v>6.67</c:v>
                </c:pt>
                <c:pt idx="8">
                  <c:v>9.93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3A-4739-BE64-18ECCFE700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0.29</c:v>
                </c:pt>
                <c:pt idx="1">
                  <c:v>1.01</c:v>
                </c:pt>
                <c:pt idx="2">
                  <c:v>1.86</c:v>
                </c:pt>
                <c:pt idx="3">
                  <c:v>3.59</c:v>
                </c:pt>
                <c:pt idx="4">
                  <c:v>5.74</c:v>
                </c:pt>
                <c:pt idx="5">
                  <c:v>8.48</c:v>
                </c:pt>
                <c:pt idx="6">
                  <c:v>10.37</c:v>
                </c:pt>
                <c:pt idx="7">
                  <c:v>10.92</c:v>
                </c:pt>
                <c:pt idx="8">
                  <c:v>13.18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457736"/>
        <c:axId val="2113465336"/>
      </c:lineChart>
      <c:catAx>
        <c:axId val="2113457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3465336"/>
        <c:crosses val="autoZero"/>
        <c:auto val="1"/>
        <c:lblAlgn val="ctr"/>
        <c:lblOffset val="100"/>
        <c:noMultiLvlLbl val="0"/>
      </c:catAx>
      <c:valAx>
        <c:axId val="2113465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Deaths per 100,000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3457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3.9</c:v>
                </c:pt>
                <c:pt idx="1">
                  <c:v>5.0</c:v>
                </c:pt>
                <c:pt idx="2">
                  <c:v>5.6</c:v>
                </c:pt>
                <c:pt idx="3">
                  <c:v>4.5</c:v>
                </c:pt>
                <c:pt idx="4">
                  <c:v>5.7</c:v>
                </c:pt>
                <c:pt idx="5">
                  <c:v>6.2</c:v>
                </c:pt>
                <c:pt idx="6">
                  <c:v>5.4</c:v>
                </c:pt>
                <c:pt idx="7">
                  <c:v>6.0</c:v>
                </c:pt>
                <c:pt idx="8">
                  <c:v>4.6</c:v>
                </c:pt>
                <c:pt idx="9">
                  <c:v>4.6</c:v>
                </c:pt>
                <c:pt idx="10">
                  <c:v>5.8</c:v>
                </c:pt>
                <c:pt idx="11">
                  <c:v>5.4</c:v>
                </c:pt>
                <c:pt idx="12">
                  <c:v>5.5</c:v>
                </c:pt>
                <c:pt idx="13">
                  <c:v>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E-4F6B-8811-25825B3288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10.7</c:v>
                </c:pt>
                <c:pt idx="1">
                  <c:v>12.5</c:v>
                </c:pt>
                <c:pt idx="2">
                  <c:v>11.9</c:v>
                </c:pt>
                <c:pt idx="3">
                  <c:v>11.6</c:v>
                </c:pt>
                <c:pt idx="4">
                  <c:v>10.9</c:v>
                </c:pt>
                <c:pt idx="5">
                  <c:v>11.2</c:v>
                </c:pt>
                <c:pt idx="6">
                  <c:v>11.5</c:v>
                </c:pt>
                <c:pt idx="7">
                  <c:v>10.8</c:v>
                </c:pt>
                <c:pt idx="8">
                  <c:v>9.3</c:v>
                </c:pt>
                <c:pt idx="9">
                  <c:v>8.1</c:v>
                </c:pt>
                <c:pt idx="10">
                  <c:v>9.8</c:v>
                </c:pt>
                <c:pt idx="11">
                  <c:v>10.6</c:v>
                </c:pt>
                <c:pt idx="12">
                  <c:v>11.6</c:v>
                </c:pt>
                <c:pt idx="13">
                  <c:v>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E-4F6B-8811-25825B328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518184"/>
        <c:axId val="2116523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Overall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7.3</c:v>
                </c:pt>
                <c:pt idx="1">
                  <c:v>8.6</c:v>
                </c:pt>
                <c:pt idx="2">
                  <c:v>8.7</c:v>
                </c:pt>
                <c:pt idx="3">
                  <c:v>7.7</c:v>
                </c:pt>
                <c:pt idx="4">
                  <c:v>8.3</c:v>
                </c:pt>
                <c:pt idx="5">
                  <c:v>8.8</c:v>
                </c:pt>
                <c:pt idx="6">
                  <c:v>8.5</c:v>
                </c:pt>
                <c:pt idx="7">
                  <c:v>8.4</c:v>
                </c:pt>
                <c:pt idx="8">
                  <c:v>6.9</c:v>
                </c:pt>
                <c:pt idx="9">
                  <c:v>6.3</c:v>
                </c:pt>
                <c:pt idx="10">
                  <c:v>7.8</c:v>
                </c:pt>
                <c:pt idx="11">
                  <c:v>8.0</c:v>
                </c:pt>
                <c:pt idx="12">
                  <c:v>8.6</c:v>
                </c:pt>
                <c:pt idx="13">
                  <c:v>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BE-4F6B-8811-25825B328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518184"/>
        <c:axId val="2116523208"/>
      </c:lineChart>
      <c:catAx>
        <c:axId val="211651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523208"/>
        <c:crosses val="autoZero"/>
        <c:auto val="1"/>
        <c:lblAlgn val="ctr"/>
        <c:lblOffset val="100"/>
        <c:noMultiLvlLbl val="0"/>
      </c:catAx>
      <c:valAx>
        <c:axId val="2116523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518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1.0</c:v>
                </c:pt>
                <c:pt idx="1">
                  <c:v>1.6</c:v>
                </c:pt>
                <c:pt idx="2">
                  <c:v>2.2</c:v>
                </c:pt>
                <c:pt idx="3">
                  <c:v>2.0</c:v>
                </c:pt>
                <c:pt idx="4">
                  <c:v>2.1</c:v>
                </c:pt>
                <c:pt idx="5">
                  <c:v>2.1</c:v>
                </c:pt>
                <c:pt idx="6">
                  <c:v>2.4</c:v>
                </c:pt>
                <c:pt idx="7">
                  <c:v>1.8</c:v>
                </c:pt>
                <c:pt idx="8">
                  <c:v>1.5</c:v>
                </c:pt>
                <c:pt idx="9">
                  <c:v>1.9</c:v>
                </c:pt>
                <c:pt idx="10">
                  <c:v>1.9</c:v>
                </c:pt>
                <c:pt idx="11">
                  <c:v>1.8</c:v>
                </c:pt>
                <c:pt idx="12">
                  <c:v>1.9</c:v>
                </c:pt>
                <c:pt idx="1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37-43BC-B1DB-C2759CD76C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2.5</c:v>
                </c:pt>
                <c:pt idx="1">
                  <c:v>3.8</c:v>
                </c:pt>
                <c:pt idx="2">
                  <c:v>3.4</c:v>
                </c:pt>
                <c:pt idx="3">
                  <c:v>3.3</c:v>
                </c:pt>
                <c:pt idx="4">
                  <c:v>3.1</c:v>
                </c:pt>
                <c:pt idx="5">
                  <c:v>3.1</c:v>
                </c:pt>
                <c:pt idx="6">
                  <c:v>3.2</c:v>
                </c:pt>
                <c:pt idx="7">
                  <c:v>2.9</c:v>
                </c:pt>
                <c:pt idx="8">
                  <c:v>2.4</c:v>
                </c:pt>
                <c:pt idx="9">
                  <c:v>2.6</c:v>
                </c:pt>
                <c:pt idx="10">
                  <c:v>2.9</c:v>
                </c:pt>
                <c:pt idx="11">
                  <c:v>3.6</c:v>
                </c:pt>
                <c:pt idx="12">
                  <c:v>3.7</c:v>
                </c:pt>
                <c:pt idx="1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37-43BC-B1DB-C2759CD7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612264"/>
        <c:axId val="2116617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Overall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1.7</c:v>
                </c:pt>
                <c:pt idx="1">
                  <c:v>2.7</c:v>
                </c:pt>
                <c:pt idx="2">
                  <c:v>2.8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2.9</c:v>
                </c:pt>
                <c:pt idx="7">
                  <c:v>2.3</c:v>
                </c:pt>
                <c:pt idx="8">
                  <c:v>2.0</c:v>
                </c:pt>
                <c:pt idx="9">
                  <c:v>2.3</c:v>
                </c:pt>
                <c:pt idx="10">
                  <c:v>2.4</c:v>
                </c:pt>
                <c:pt idx="11">
                  <c:v>2.7</c:v>
                </c:pt>
                <c:pt idx="12">
                  <c:v>2.8</c:v>
                </c:pt>
                <c:pt idx="13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37-43BC-B1DB-C2759CD7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612264"/>
        <c:axId val="2116617288"/>
      </c:lineChart>
      <c:catAx>
        <c:axId val="211661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1"/>
          <a:lstStyle/>
          <a:p>
            <a:pPr>
              <a:defRPr sz="1400"/>
            </a:pPr>
            <a:endParaRPr lang="en-US"/>
          </a:p>
        </c:txPr>
        <c:crossAx val="2116617288"/>
        <c:crosses val="autoZero"/>
        <c:auto val="1"/>
        <c:lblAlgn val="ctr"/>
        <c:lblOffset val="100"/>
        <c:noMultiLvlLbl val="0"/>
      </c:catAx>
      <c:valAx>
        <c:axId val="2116617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612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Sad/Hopeless</c:v>
                </c:pt>
              </c:strCache>
            </c:strRef>
          </c:tx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4">
                  <c:v>28.3</c:v>
                </c:pt>
                <c:pt idx="5">
                  <c:v>28.3</c:v>
                </c:pt>
                <c:pt idx="6">
                  <c:v>28.6</c:v>
                </c:pt>
                <c:pt idx="7">
                  <c:v>28.5</c:v>
                </c:pt>
                <c:pt idx="8">
                  <c:v>28.5</c:v>
                </c:pt>
                <c:pt idx="9">
                  <c:v>26.1</c:v>
                </c:pt>
                <c:pt idx="10">
                  <c:v>28.5</c:v>
                </c:pt>
                <c:pt idx="11">
                  <c:v>27.1</c:v>
                </c:pt>
                <c:pt idx="12">
                  <c:v>29.9</c:v>
                </c:pt>
                <c:pt idx="13">
                  <c:v>31.5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0D-4C39-BCF1-7C9A15C2F9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Thoughts</c:v>
                </c:pt>
              </c:strCache>
            </c:strRef>
          </c:tx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29.0</c:v>
                </c:pt>
                <c:pt idx="1">
                  <c:v>24.1</c:v>
                </c:pt>
                <c:pt idx="2">
                  <c:v>24.1</c:v>
                </c:pt>
                <c:pt idx="3">
                  <c:v>20.5</c:v>
                </c:pt>
                <c:pt idx="4">
                  <c:v>19.3</c:v>
                </c:pt>
                <c:pt idx="5">
                  <c:v>19.0</c:v>
                </c:pt>
                <c:pt idx="6">
                  <c:v>16.9</c:v>
                </c:pt>
                <c:pt idx="7">
                  <c:v>16.9</c:v>
                </c:pt>
                <c:pt idx="8">
                  <c:v>14.5</c:v>
                </c:pt>
                <c:pt idx="9">
                  <c:v>13.8</c:v>
                </c:pt>
                <c:pt idx="10">
                  <c:v>15.8</c:v>
                </c:pt>
                <c:pt idx="11">
                  <c:v>17.0</c:v>
                </c:pt>
                <c:pt idx="12">
                  <c:v>17.7</c:v>
                </c:pt>
                <c:pt idx="13">
                  <c:v>17.2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D-4C39-BCF1-7C9A15C2F9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18.6</c:v>
                </c:pt>
                <c:pt idx="1">
                  <c:v>19.0</c:v>
                </c:pt>
                <c:pt idx="2">
                  <c:v>17.7</c:v>
                </c:pt>
                <c:pt idx="3">
                  <c:v>15.7</c:v>
                </c:pt>
                <c:pt idx="4">
                  <c:v>14.5</c:v>
                </c:pt>
                <c:pt idx="5">
                  <c:v>14.8</c:v>
                </c:pt>
                <c:pt idx="6">
                  <c:v>16.5</c:v>
                </c:pt>
                <c:pt idx="7">
                  <c:v>13.0</c:v>
                </c:pt>
                <c:pt idx="8">
                  <c:v>11.3</c:v>
                </c:pt>
                <c:pt idx="9">
                  <c:v>10.9</c:v>
                </c:pt>
                <c:pt idx="10">
                  <c:v>12.8</c:v>
                </c:pt>
                <c:pt idx="11">
                  <c:v>13.6</c:v>
                </c:pt>
                <c:pt idx="12">
                  <c:v>14.6</c:v>
                </c:pt>
                <c:pt idx="13">
                  <c:v>13.6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0D-4C39-BCF1-7C9A15C2F9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Attempt</c:v>
                </c:pt>
              </c:strCache>
            </c:strRef>
          </c:tx>
          <c:spPr>
            <a:ln w="34925"/>
          </c:spPr>
          <c:marker>
            <c:symbol val="x"/>
            <c:size val="12"/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7.3</c:v>
                </c:pt>
                <c:pt idx="1">
                  <c:v>8.6</c:v>
                </c:pt>
                <c:pt idx="2">
                  <c:v>8.7</c:v>
                </c:pt>
                <c:pt idx="3">
                  <c:v>7.7</c:v>
                </c:pt>
                <c:pt idx="4">
                  <c:v>8.3</c:v>
                </c:pt>
                <c:pt idx="5">
                  <c:v>8.8</c:v>
                </c:pt>
                <c:pt idx="6">
                  <c:v>8.5</c:v>
                </c:pt>
                <c:pt idx="7">
                  <c:v>8.4</c:v>
                </c:pt>
                <c:pt idx="8">
                  <c:v>6.9</c:v>
                </c:pt>
                <c:pt idx="9">
                  <c:v>6.3</c:v>
                </c:pt>
                <c:pt idx="10">
                  <c:v>7.8</c:v>
                </c:pt>
                <c:pt idx="11">
                  <c:v>8.0</c:v>
                </c:pt>
                <c:pt idx="12">
                  <c:v>8.6</c:v>
                </c:pt>
                <c:pt idx="13">
                  <c:v>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D-4C39-BCF1-7C9A15C2F9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Serious Attempt</c:v>
                </c:pt>
              </c:strCache>
            </c:strRef>
          </c:tx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1.7</c:v>
                </c:pt>
                <c:pt idx="1">
                  <c:v>2.7</c:v>
                </c:pt>
                <c:pt idx="2">
                  <c:v>2.8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2.9</c:v>
                </c:pt>
                <c:pt idx="7">
                  <c:v>2.3</c:v>
                </c:pt>
                <c:pt idx="8">
                  <c:v>2.0</c:v>
                </c:pt>
                <c:pt idx="9">
                  <c:v>2.3</c:v>
                </c:pt>
                <c:pt idx="10">
                  <c:v>2.4</c:v>
                </c:pt>
                <c:pt idx="11">
                  <c:v>2.7</c:v>
                </c:pt>
                <c:pt idx="12">
                  <c:v>2.8</c:v>
                </c:pt>
                <c:pt idx="13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B0D-4C39-BCF1-7C9A15C2F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709656"/>
        <c:axId val="2116714584"/>
      </c:lineChart>
      <c:catAx>
        <c:axId val="211670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680000"/>
          <a:lstStyle/>
          <a:p>
            <a:pPr>
              <a:defRPr sz="1400"/>
            </a:pPr>
            <a:endParaRPr lang="en-US"/>
          </a:p>
        </c:txPr>
        <c:crossAx val="2116714584"/>
        <c:crosses val="autoZero"/>
        <c:auto val="1"/>
        <c:lblAlgn val="ctr"/>
        <c:lblOffset val="100"/>
        <c:noMultiLvlLbl val="0"/>
      </c:catAx>
      <c:valAx>
        <c:axId val="2116714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16709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7359812549893"/>
          <c:y val="0.0449344750440089"/>
          <c:w val="0.914326149866639"/>
          <c:h val="0.804708351515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Crude Rate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2010.0</c:v>
                </c:pt>
                <c:pt idx="30">
                  <c:v>2011.0</c:v>
                </c:pt>
                <c:pt idx="31">
                  <c:v>2012.0</c:v>
                </c:pt>
                <c:pt idx="32">
                  <c:v>2013.0</c:v>
                </c:pt>
                <c:pt idx="33">
                  <c:v>2014.0</c:v>
                </c:pt>
                <c:pt idx="34">
                  <c:v>2015.0</c:v>
                </c:pt>
                <c:pt idx="35">
                  <c:v>2016.0</c:v>
                </c:pt>
                <c:pt idx="36">
                  <c:v>2017.0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12.03</c:v>
                </c:pt>
                <c:pt idx="1">
                  <c:v>12.19</c:v>
                </c:pt>
                <c:pt idx="2">
                  <c:v>12.1</c:v>
                </c:pt>
                <c:pt idx="3">
                  <c:v>12.42</c:v>
                </c:pt>
                <c:pt idx="4">
                  <c:v>12.38</c:v>
                </c:pt>
                <c:pt idx="5">
                  <c:v>12.87</c:v>
                </c:pt>
                <c:pt idx="6">
                  <c:v>12.71</c:v>
                </c:pt>
                <c:pt idx="7">
                  <c:v>12.44</c:v>
                </c:pt>
                <c:pt idx="8">
                  <c:v>12.25</c:v>
                </c:pt>
                <c:pt idx="9">
                  <c:v>12.39</c:v>
                </c:pt>
                <c:pt idx="10">
                  <c:v>12.18</c:v>
                </c:pt>
                <c:pt idx="11">
                  <c:v>11.88</c:v>
                </c:pt>
                <c:pt idx="12">
                  <c:v>11.97</c:v>
                </c:pt>
                <c:pt idx="13">
                  <c:v>11.84</c:v>
                </c:pt>
                <c:pt idx="14">
                  <c:v>11.75</c:v>
                </c:pt>
                <c:pt idx="15">
                  <c:v>11.47</c:v>
                </c:pt>
                <c:pt idx="16">
                  <c:v>11.2</c:v>
                </c:pt>
                <c:pt idx="17">
                  <c:v>11.08</c:v>
                </c:pt>
                <c:pt idx="18">
                  <c:v>10.46</c:v>
                </c:pt>
                <c:pt idx="19">
                  <c:v>10.43</c:v>
                </c:pt>
                <c:pt idx="20">
                  <c:v>10.74</c:v>
                </c:pt>
                <c:pt idx="21">
                  <c:v>11.0</c:v>
                </c:pt>
                <c:pt idx="22">
                  <c:v>10.84</c:v>
                </c:pt>
                <c:pt idx="23">
                  <c:v>11.07</c:v>
                </c:pt>
                <c:pt idx="24">
                  <c:v>11.04</c:v>
                </c:pt>
                <c:pt idx="25">
                  <c:v>11.15</c:v>
                </c:pt>
                <c:pt idx="26">
                  <c:v>11.47</c:v>
                </c:pt>
                <c:pt idx="27">
                  <c:v>11.84</c:v>
                </c:pt>
                <c:pt idx="28">
                  <c:v>12.02</c:v>
                </c:pt>
                <c:pt idx="29">
                  <c:v>12.43</c:v>
                </c:pt>
                <c:pt idx="30">
                  <c:v>12.68</c:v>
                </c:pt>
                <c:pt idx="31">
                  <c:v>12.94</c:v>
                </c:pt>
                <c:pt idx="32">
                  <c:v>13.02</c:v>
                </c:pt>
                <c:pt idx="33">
                  <c:v>13.41</c:v>
                </c:pt>
                <c:pt idx="34">
                  <c:v>13.75</c:v>
                </c:pt>
                <c:pt idx="35">
                  <c:v>13.92</c:v>
                </c:pt>
                <c:pt idx="36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22-45F9-9430-96B260311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2010.0</c:v>
                </c:pt>
                <c:pt idx="30">
                  <c:v>2011.0</c:v>
                </c:pt>
                <c:pt idx="31">
                  <c:v>2012.0</c:v>
                </c:pt>
                <c:pt idx="32">
                  <c:v>2013.0</c:v>
                </c:pt>
                <c:pt idx="33">
                  <c:v>2014.0</c:v>
                </c:pt>
                <c:pt idx="34">
                  <c:v>2015.0</c:v>
                </c:pt>
                <c:pt idx="35">
                  <c:v>2016.0</c:v>
                </c:pt>
                <c:pt idx="36">
                  <c:v>2017.0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1.57</c:v>
                </c:pt>
                <c:pt idx="1">
                  <c:v>1.38</c:v>
                </c:pt>
                <c:pt idx="2">
                  <c:v>1.33</c:v>
                </c:pt>
                <c:pt idx="3">
                  <c:v>1.27</c:v>
                </c:pt>
                <c:pt idx="4">
                  <c:v>1.19</c:v>
                </c:pt>
                <c:pt idx="5">
                  <c:v>1.29</c:v>
                </c:pt>
                <c:pt idx="6">
                  <c:v>1.24</c:v>
                </c:pt>
                <c:pt idx="7">
                  <c:v>1.23</c:v>
                </c:pt>
                <c:pt idx="8">
                  <c:v>1.09</c:v>
                </c:pt>
                <c:pt idx="9">
                  <c:v>0.95</c:v>
                </c:pt>
                <c:pt idx="10">
                  <c:v>0.99</c:v>
                </c:pt>
                <c:pt idx="11">
                  <c:v>1.13</c:v>
                </c:pt>
                <c:pt idx="12">
                  <c:v>1.32</c:v>
                </c:pt>
                <c:pt idx="13">
                  <c:v>1.3</c:v>
                </c:pt>
                <c:pt idx="14">
                  <c:v>1.24</c:v>
                </c:pt>
                <c:pt idx="15">
                  <c:v>1.29</c:v>
                </c:pt>
                <c:pt idx="16">
                  <c:v>0.34</c:v>
                </c:pt>
                <c:pt idx="17">
                  <c:v>1.36</c:v>
                </c:pt>
                <c:pt idx="18">
                  <c:v>1.4</c:v>
                </c:pt>
                <c:pt idx="19">
                  <c:v>1.36</c:v>
                </c:pt>
                <c:pt idx="20">
                  <c:v>1.47</c:v>
                </c:pt>
                <c:pt idx="21">
                  <c:v>1.68</c:v>
                </c:pt>
                <c:pt idx="22">
                  <c:v>1.75</c:v>
                </c:pt>
                <c:pt idx="23">
                  <c:v>1.7</c:v>
                </c:pt>
                <c:pt idx="24">
                  <c:v>1.6</c:v>
                </c:pt>
                <c:pt idx="25">
                  <c:v>1.72</c:v>
                </c:pt>
                <c:pt idx="26">
                  <c:v>1.79</c:v>
                </c:pt>
                <c:pt idx="27">
                  <c:v>1.66</c:v>
                </c:pt>
                <c:pt idx="28">
                  <c:v>1.63</c:v>
                </c:pt>
                <c:pt idx="29">
                  <c:v>1.59</c:v>
                </c:pt>
                <c:pt idx="30">
                  <c:v>1.53</c:v>
                </c:pt>
                <c:pt idx="31">
                  <c:v>1.51</c:v>
                </c:pt>
                <c:pt idx="32">
                  <c:v>1.42</c:v>
                </c:pt>
                <c:pt idx="33">
                  <c:v>1.44</c:v>
                </c:pt>
                <c:pt idx="34">
                  <c:v>1.51</c:v>
                </c:pt>
                <c:pt idx="35">
                  <c:v>1.77</c:v>
                </c:pt>
                <c:pt idx="36">
                  <c:v>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22-45F9-9430-96B260311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overlap val="100"/>
        <c:axId val="2115167080"/>
        <c:axId val="2115170088"/>
      </c:barChart>
      <c:catAx>
        <c:axId val="211516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/>
            </a:pPr>
            <a:endParaRPr lang="en-US"/>
          </a:p>
        </c:txPr>
        <c:crossAx val="2115170088"/>
        <c:crosses val="autoZero"/>
        <c:auto val="1"/>
        <c:lblAlgn val="ctr"/>
        <c:lblOffset val="100"/>
        <c:noMultiLvlLbl val="0"/>
      </c:catAx>
      <c:valAx>
        <c:axId val="211517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516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marker>
            <c:spPr>
              <a:solidFill>
                <a:schemeClr val="tx1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Sheet1!$A$2:$A$19</c:f>
              <c:strCache>
                <c:ptCount val="18"/>
                <c:pt idx="0">
                  <c:v>0-04 yrs</c:v>
                </c:pt>
                <c:pt idx="1">
                  <c:v>05-09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0.0</c:v>
                </c:pt>
                <c:pt idx="1">
                  <c:v>0.05</c:v>
                </c:pt>
                <c:pt idx="2">
                  <c:v>2.18</c:v>
                </c:pt>
                <c:pt idx="3">
                  <c:v>13.22</c:v>
                </c:pt>
                <c:pt idx="4">
                  <c:v>23.07</c:v>
                </c:pt>
                <c:pt idx="5">
                  <c:v>23.93</c:v>
                </c:pt>
                <c:pt idx="6">
                  <c:v>23.55</c:v>
                </c:pt>
                <c:pt idx="7">
                  <c:v>24.65</c:v>
                </c:pt>
                <c:pt idx="8">
                  <c:v>26.14</c:v>
                </c:pt>
                <c:pt idx="9">
                  <c:v>28.84</c:v>
                </c:pt>
                <c:pt idx="10">
                  <c:v>30.75</c:v>
                </c:pt>
                <c:pt idx="11">
                  <c:v>29.99</c:v>
                </c:pt>
                <c:pt idx="12">
                  <c:v>26.02</c:v>
                </c:pt>
                <c:pt idx="13">
                  <c:v>24.15</c:v>
                </c:pt>
                <c:pt idx="14">
                  <c:v>26.92</c:v>
                </c:pt>
                <c:pt idx="15">
                  <c:v>31.36</c:v>
                </c:pt>
                <c:pt idx="16">
                  <c:v>38.82</c:v>
                </c:pt>
                <c:pt idx="17">
                  <c:v>47.31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DB-4EB5-B487-26625AC30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marker>
            <c:spPr>
              <a:solidFill>
                <a:schemeClr val="tx1"/>
              </a:solidFill>
            </c:spPr>
          </c:marker>
          <c:cat>
            <c:strRef>
              <c:f>Sheet1!$A$2:$A$19</c:f>
              <c:strCache>
                <c:ptCount val="18"/>
                <c:pt idx="0">
                  <c:v>0-04 yrs</c:v>
                </c:pt>
                <c:pt idx="1">
                  <c:v>05-09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0.0</c:v>
                </c:pt>
                <c:pt idx="1">
                  <c:v>0.01</c:v>
                </c:pt>
                <c:pt idx="2">
                  <c:v>1.19</c:v>
                </c:pt>
                <c:pt idx="3">
                  <c:v>4.01</c:v>
                </c:pt>
                <c:pt idx="4">
                  <c:v>5.01</c:v>
                </c:pt>
                <c:pt idx="5">
                  <c:v>5.68</c:v>
                </c:pt>
                <c:pt idx="6">
                  <c:v>6.41</c:v>
                </c:pt>
                <c:pt idx="7">
                  <c:v>7.27</c:v>
                </c:pt>
                <c:pt idx="8">
                  <c:v>8.48</c:v>
                </c:pt>
                <c:pt idx="9">
                  <c:v>9.69</c:v>
                </c:pt>
                <c:pt idx="10">
                  <c:v>10.22</c:v>
                </c:pt>
                <c:pt idx="11">
                  <c:v>9.3</c:v>
                </c:pt>
                <c:pt idx="12">
                  <c:v>7.359999999999998</c:v>
                </c:pt>
                <c:pt idx="13">
                  <c:v>5.89</c:v>
                </c:pt>
                <c:pt idx="14">
                  <c:v>4.8</c:v>
                </c:pt>
                <c:pt idx="15">
                  <c:v>4.2</c:v>
                </c:pt>
                <c:pt idx="16">
                  <c:v>3.9</c:v>
                </c:pt>
                <c:pt idx="17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DB-4EB5-B487-26625AC30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859256"/>
        <c:axId val="2114863736"/>
      </c:lineChart>
      <c:catAx>
        <c:axId val="2114859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4863736"/>
        <c:crosses val="autoZero"/>
        <c:auto val="1"/>
        <c:lblAlgn val="ctr"/>
        <c:lblOffset val="100"/>
        <c:noMultiLvlLbl val="0"/>
      </c:catAx>
      <c:valAx>
        <c:axId val="211486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859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0.02</c:v>
                </c:pt>
                <c:pt idx="1">
                  <c:v>3.97</c:v>
                </c:pt>
                <c:pt idx="2">
                  <c:v>22.0</c:v>
                </c:pt>
                <c:pt idx="3">
                  <c:v>32.15</c:v>
                </c:pt>
                <c:pt idx="4">
                  <c:v>34.46</c:v>
                </c:pt>
                <c:pt idx="5">
                  <c:v>35.14</c:v>
                </c:pt>
                <c:pt idx="6">
                  <c:v>35.77</c:v>
                </c:pt>
                <c:pt idx="7">
                  <c:v>38.41</c:v>
                </c:pt>
                <c:pt idx="8">
                  <c:v>40.26</c:v>
                </c:pt>
                <c:pt idx="9">
                  <c:v>38.85</c:v>
                </c:pt>
                <c:pt idx="10">
                  <c:v>39.12</c:v>
                </c:pt>
                <c:pt idx="11">
                  <c:v>34.78</c:v>
                </c:pt>
                <c:pt idx="12">
                  <c:v>29.2</c:v>
                </c:pt>
                <c:pt idx="13">
                  <c:v>32.58</c:v>
                </c:pt>
                <c:pt idx="14">
                  <c:v>39.98</c:v>
                </c:pt>
                <c:pt idx="15">
                  <c:v>45.75</c:v>
                </c:pt>
                <c:pt idx="16">
                  <c:v>58.77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0.13</c:v>
                </c:pt>
                <c:pt idx="1">
                  <c:v>2.81</c:v>
                </c:pt>
                <c:pt idx="2">
                  <c:v>11.69</c:v>
                </c:pt>
                <c:pt idx="3">
                  <c:v>21.64</c:v>
                </c:pt>
                <c:pt idx="4">
                  <c:v>20.73</c:v>
                </c:pt>
                <c:pt idx="5">
                  <c:v>19.98</c:v>
                </c:pt>
                <c:pt idx="6">
                  <c:v>17.21</c:v>
                </c:pt>
                <c:pt idx="7">
                  <c:v>13.44</c:v>
                </c:pt>
                <c:pt idx="8">
                  <c:v>12.96</c:v>
                </c:pt>
                <c:pt idx="9">
                  <c:v>12.31</c:v>
                </c:pt>
                <c:pt idx="10">
                  <c:v>8.66</c:v>
                </c:pt>
                <c:pt idx="11">
                  <c:v>7.98</c:v>
                </c:pt>
                <c:pt idx="12">
                  <c:v>9.42</c:v>
                </c:pt>
                <c:pt idx="13">
                  <c:v>7.619999999999997</c:v>
                </c:pt>
                <c:pt idx="14">
                  <c:v>9.130000000000001</c:v>
                </c:pt>
                <c:pt idx="15">
                  <c:v>8.1</c:v>
                </c:pt>
                <c:pt idx="16">
                  <c:v>10.17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 Ind/AK Nat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0.0</c:v>
                </c:pt>
                <c:pt idx="1">
                  <c:v>4.81</c:v>
                </c:pt>
                <c:pt idx="2">
                  <c:v>47.23</c:v>
                </c:pt>
                <c:pt idx="3">
                  <c:v>59.96</c:v>
                </c:pt>
                <c:pt idx="4">
                  <c:v>67.22</c:v>
                </c:pt>
                <c:pt idx="5">
                  <c:v>57.59</c:v>
                </c:pt>
                <c:pt idx="6">
                  <c:v>62.26</c:v>
                </c:pt>
                <c:pt idx="7">
                  <c:v>40.46</c:v>
                </c:pt>
                <c:pt idx="8">
                  <c:v>37.93</c:v>
                </c:pt>
                <c:pt idx="9">
                  <c:v>39.03</c:v>
                </c:pt>
                <c:pt idx="10">
                  <c:v>21.96</c:v>
                </c:pt>
                <c:pt idx="11">
                  <c:v>17.41</c:v>
                </c:pt>
                <c:pt idx="12">
                  <c:v>11.25</c:v>
                </c:pt>
                <c:pt idx="13">
                  <c:v>19.23</c:v>
                </c:pt>
                <c:pt idx="14">
                  <c:v>4.47</c:v>
                </c:pt>
                <c:pt idx="15">
                  <c:v>24.03</c:v>
                </c:pt>
                <c:pt idx="16">
                  <c:v>41.06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Asian/Pac Is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0.02</c:v>
                </c:pt>
                <c:pt idx="1">
                  <c:v>1.79</c:v>
                </c:pt>
                <c:pt idx="2">
                  <c:v>11.65</c:v>
                </c:pt>
                <c:pt idx="3">
                  <c:v>21.44</c:v>
                </c:pt>
                <c:pt idx="4">
                  <c:v>13.56</c:v>
                </c:pt>
                <c:pt idx="5">
                  <c:v>13.11</c:v>
                </c:pt>
                <c:pt idx="6">
                  <c:v>10.06</c:v>
                </c:pt>
                <c:pt idx="7">
                  <c:v>8.87</c:v>
                </c:pt>
                <c:pt idx="8">
                  <c:v>11.0</c:v>
                </c:pt>
                <c:pt idx="9">
                  <c:v>10.64</c:v>
                </c:pt>
                <c:pt idx="10">
                  <c:v>12.44</c:v>
                </c:pt>
                <c:pt idx="11">
                  <c:v>10.79</c:v>
                </c:pt>
                <c:pt idx="12">
                  <c:v>11.44</c:v>
                </c:pt>
                <c:pt idx="13">
                  <c:v>12.16</c:v>
                </c:pt>
                <c:pt idx="14">
                  <c:v>9.91</c:v>
                </c:pt>
                <c:pt idx="15">
                  <c:v>14.03</c:v>
                </c:pt>
                <c:pt idx="16">
                  <c:v>22.2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0.04</c:v>
                </c:pt>
                <c:pt idx="1">
                  <c:v>2.28</c:v>
                </c:pt>
                <c:pt idx="2">
                  <c:v>12.47</c:v>
                </c:pt>
                <c:pt idx="3">
                  <c:v>18.73</c:v>
                </c:pt>
                <c:pt idx="4">
                  <c:v>17.52</c:v>
                </c:pt>
                <c:pt idx="5">
                  <c:v>14.97</c:v>
                </c:pt>
                <c:pt idx="6">
                  <c:v>13.77</c:v>
                </c:pt>
                <c:pt idx="7">
                  <c:v>12.33</c:v>
                </c:pt>
                <c:pt idx="8">
                  <c:v>12.15</c:v>
                </c:pt>
                <c:pt idx="9">
                  <c:v>14.24</c:v>
                </c:pt>
                <c:pt idx="10">
                  <c:v>12.26</c:v>
                </c:pt>
                <c:pt idx="11">
                  <c:v>11.25</c:v>
                </c:pt>
                <c:pt idx="12">
                  <c:v>10.22</c:v>
                </c:pt>
                <c:pt idx="13">
                  <c:v>13.3</c:v>
                </c:pt>
                <c:pt idx="14">
                  <c:v>15.38</c:v>
                </c:pt>
                <c:pt idx="15">
                  <c:v>19.41</c:v>
                </c:pt>
                <c:pt idx="16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14946616"/>
        <c:axId val="2114949704"/>
      </c:barChart>
      <c:catAx>
        <c:axId val="2114946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114949704"/>
        <c:crosses val="autoZero"/>
        <c:auto val="1"/>
        <c:lblAlgn val="ctr"/>
        <c:lblOffset val="100"/>
        <c:noMultiLvlLbl val="0"/>
      </c:catAx>
      <c:valAx>
        <c:axId val="2114949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Male Suicide Rate, per 100,000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14946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54086187944456"/>
          <c:y val="0.901949639107611"/>
          <c:w val="0.956305269533616"/>
          <c:h val="0.07721702755905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0.0</c:v>
                </c:pt>
                <c:pt idx="1">
                  <c:v>1.87</c:v>
                </c:pt>
                <c:pt idx="2">
                  <c:v>5.79</c:v>
                </c:pt>
                <c:pt idx="3">
                  <c:v>7.06</c:v>
                </c:pt>
                <c:pt idx="4">
                  <c:v>8.31</c:v>
                </c:pt>
                <c:pt idx="5">
                  <c:v>10.05</c:v>
                </c:pt>
                <c:pt idx="6">
                  <c:v>10.67</c:v>
                </c:pt>
                <c:pt idx="7">
                  <c:v>12.99</c:v>
                </c:pt>
                <c:pt idx="8">
                  <c:v>14.33</c:v>
                </c:pt>
                <c:pt idx="9">
                  <c:v>14.1</c:v>
                </c:pt>
                <c:pt idx="10">
                  <c:v>12.6</c:v>
                </c:pt>
                <c:pt idx="11">
                  <c:v>10.35</c:v>
                </c:pt>
                <c:pt idx="12">
                  <c:v>7.91</c:v>
                </c:pt>
                <c:pt idx="13">
                  <c:v>6.8</c:v>
                </c:pt>
                <c:pt idx="14">
                  <c:v>5.54</c:v>
                </c:pt>
                <c:pt idx="15">
                  <c:v>4.03</c:v>
                </c:pt>
                <c:pt idx="16">
                  <c:v>3.85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0.07</c:v>
                </c:pt>
                <c:pt idx="1">
                  <c:v>2.81</c:v>
                </c:pt>
                <c:pt idx="2">
                  <c:v>4.0</c:v>
                </c:pt>
                <c:pt idx="3">
                  <c:v>4.89</c:v>
                </c:pt>
                <c:pt idx="4">
                  <c:v>4.12</c:v>
                </c:pt>
                <c:pt idx="5">
                  <c:v>4.47</c:v>
                </c:pt>
                <c:pt idx="6">
                  <c:v>4.54</c:v>
                </c:pt>
                <c:pt idx="7">
                  <c:v>4.22</c:v>
                </c:pt>
                <c:pt idx="8">
                  <c:v>3.54</c:v>
                </c:pt>
                <c:pt idx="9">
                  <c:v>2.16</c:v>
                </c:pt>
                <c:pt idx="10">
                  <c:v>2.88</c:v>
                </c:pt>
                <c:pt idx="11">
                  <c:v>2.26</c:v>
                </c:pt>
                <c:pt idx="12">
                  <c:v>2.04</c:v>
                </c:pt>
                <c:pt idx="13">
                  <c:v>0.6</c:v>
                </c:pt>
                <c:pt idx="14">
                  <c:v>1.72</c:v>
                </c:pt>
                <c:pt idx="15">
                  <c:v>0.93</c:v>
                </c:pt>
                <c:pt idx="16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 Ind/AK Nat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0.0</c:v>
                </c:pt>
                <c:pt idx="1">
                  <c:v>6.89</c:v>
                </c:pt>
                <c:pt idx="2">
                  <c:v>17.46</c:v>
                </c:pt>
                <c:pt idx="3">
                  <c:v>23.42</c:v>
                </c:pt>
                <c:pt idx="4">
                  <c:v>30.13</c:v>
                </c:pt>
                <c:pt idx="5">
                  <c:v>22.16</c:v>
                </c:pt>
                <c:pt idx="6">
                  <c:v>13.74</c:v>
                </c:pt>
                <c:pt idx="7">
                  <c:v>13.75</c:v>
                </c:pt>
                <c:pt idx="8">
                  <c:v>14.42</c:v>
                </c:pt>
                <c:pt idx="9">
                  <c:v>5.64</c:v>
                </c:pt>
                <c:pt idx="10">
                  <c:v>2.18</c:v>
                </c:pt>
                <c:pt idx="11">
                  <c:v>7.55</c:v>
                </c:pt>
                <c:pt idx="12">
                  <c:v>3.27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Asian/Pac Is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0.0</c:v>
                </c:pt>
                <c:pt idx="1">
                  <c:v>1.82</c:v>
                </c:pt>
                <c:pt idx="2">
                  <c:v>5.42</c:v>
                </c:pt>
                <c:pt idx="3">
                  <c:v>7.61</c:v>
                </c:pt>
                <c:pt idx="4">
                  <c:v>4.66</c:v>
                </c:pt>
                <c:pt idx="5">
                  <c:v>3.67</c:v>
                </c:pt>
                <c:pt idx="6">
                  <c:v>4.15</c:v>
                </c:pt>
                <c:pt idx="7">
                  <c:v>4.27</c:v>
                </c:pt>
                <c:pt idx="8">
                  <c:v>5.28</c:v>
                </c:pt>
                <c:pt idx="9">
                  <c:v>4.13</c:v>
                </c:pt>
                <c:pt idx="10">
                  <c:v>3.85</c:v>
                </c:pt>
                <c:pt idx="11">
                  <c:v>3.0</c:v>
                </c:pt>
                <c:pt idx="12">
                  <c:v>4.86</c:v>
                </c:pt>
                <c:pt idx="13">
                  <c:v>5.49</c:v>
                </c:pt>
                <c:pt idx="14">
                  <c:v>4.39</c:v>
                </c:pt>
                <c:pt idx="15">
                  <c:v>5.16</c:v>
                </c:pt>
                <c:pt idx="16">
                  <c:v>7.09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5-9 yr</c:v>
                </c:pt>
                <c:pt idx="1">
                  <c:v>10-14 yr</c:v>
                </c:pt>
                <c:pt idx="2">
                  <c:v>15-19 yr</c:v>
                </c:pt>
                <c:pt idx="3">
                  <c:v>20-24 yr</c:v>
                </c:pt>
                <c:pt idx="4">
                  <c:v>25-29 yr</c:v>
                </c:pt>
                <c:pt idx="5">
                  <c:v>30-34 yr</c:v>
                </c:pt>
                <c:pt idx="6">
                  <c:v>35-39 yr</c:v>
                </c:pt>
                <c:pt idx="7">
                  <c:v>40-44 yr</c:v>
                </c:pt>
                <c:pt idx="8">
                  <c:v>45-49 yr</c:v>
                </c:pt>
                <c:pt idx="9">
                  <c:v>50-54 yr</c:v>
                </c:pt>
                <c:pt idx="10">
                  <c:v>55-59 yr</c:v>
                </c:pt>
                <c:pt idx="11">
                  <c:v>60-64 yr</c:v>
                </c:pt>
                <c:pt idx="12">
                  <c:v>65-69 yr</c:v>
                </c:pt>
                <c:pt idx="13">
                  <c:v>70-74 yr</c:v>
                </c:pt>
                <c:pt idx="14">
                  <c:v>75-79 yr</c:v>
                </c:pt>
                <c:pt idx="15">
                  <c:v>80-84 yr</c:v>
                </c:pt>
                <c:pt idx="16">
                  <c:v>85+ yr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0.0</c:v>
                </c:pt>
                <c:pt idx="1">
                  <c:v>1.18</c:v>
                </c:pt>
                <c:pt idx="2">
                  <c:v>4.59</c:v>
                </c:pt>
                <c:pt idx="3">
                  <c:v>3.85</c:v>
                </c:pt>
                <c:pt idx="4">
                  <c:v>3.73</c:v>
                </c:pt>
                <c:pt idx="5">
                  <c:v>3.86</c:v>
                </c:pt>
                <c:pt idx="6">
                  <c:v>3.33</c:v>
                </c:pt>
                <c:pt idx="7">
                  <c:v>3.21</c:v>
                </c:pt>
                <c:pt idx="8">
                  <c:v>3.94</c:v>
                </c:pt>
                <c:pt idx="9">
                  <c:v>3.39</c:v>
                </c:pt>
                <c:pt idx="10">
                  <c:v>2.82</c:v>
                </c:pt>
                <c:pt idx="11">
                  <c:v>1.86</c:v>
                </c:pt>
                <c:pt idx="12">
                  <c:v>2.23</c:v>
                </c:pt>
                <c:pt idx="13">
                  <c:v>1.54</c:v>
                </c:pt>
                <c:pt idx="14">
                  <c:v>1.97</c:v>
                </c:pt>
                <c:pt idx="15">
                  <c:v>1.06</c:v>
                </c:pt>
                <c:pt idx="16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27977656"/>
        <c:axId val="2127980744"/>
      </c:barChart>
      <c:catAx>
        <c:axId val="2127977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127980744"/>
        <c:crosses val="autoZero"/>
        <c:auto val="1"/>
        <c:lblAlgn val="ctr"/>
        <c:lblOffset val="100"/>
        <c:noMultiLvlLbl val="0"/>
      </c:catAx>
      <c:valAx>
        <c:axId val="2127980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Male Suicide Rate, per 100,000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27977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54086187944456"/>
          <c:y val="0.901949639107611"/>
          <c:w val="0.956305269533616"/>
          <c:h val="0.07721702755905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2010.0</c:v>
                </c:pt>
                <c:pt idx="30">
                  <c:v>2011.0</c:v>
                </c:pt>
                <c:pt idx="31">
                  <c:v>2012.0</c:v>
                </c:pt>
                <c:pt idx="32">
                  <c:v>2013.0</c:v>
                </c:pt>
                <c:pt idx="33">
                  <c:v>2014.0</c:v>
                </c:pt>
                <c:pt idx="34">
                  <c:v>2015.0</c:v>
                </c:pt>
                <c:pt idx="35">
                  <c:v>2016.0</c:v>
                </c:pt>
                <c:pt idx="36">
                  <c:v>2017.0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13.53</c:v>
                </c:pt>
                <c:pt idx="1">
                  <c:v>14.01</c:v>
                </c:pt>
                <c:pt idx="2">
                  <c:v>13.88</c:v>
                </c:pt>
                <c:pt idx="3">
                  <c:v>14.51</c:v>
                </c:pt>
                <c:pt idx="4">
                  <c:v>15.8</c:v>
                </c:pt>
                <c:pt idx="5">
                  <c:v>16.16</c:v>
                </c:pt>
                <c:pt idx="6">
                  <c:v>15.95</c:v>
                </c:pt>
                <c:pt idx="7">
                  <c:v>17.62</c:v>
                </c:pt>
                <c:pt idx="8">
                  <c:v>17.62</c:v>
                </c:pt>
                <c:pt idx="9">
                  <c:v>18.17</c:v>
                </c:pt>
                <c:pt idx="10">
                  <c:v>17.92</c:v>
                </c:pt>
                <c:pt idx="11">
                  <c:v>17.61</c:v>
                </c:pt>
                <c:pt idx="12">
                  <c:v>17.39</c:v>
                </c:pt>
                <c:pt idx="13">
                  <c:v>17.95</c:v>
                </c:pt>
                <c:pt idx="14">
                  <c:v>17.11</c:v>
                </c:pt>
                <c:pt idx="15">
                  <c:v>15.38</c:v>
                </c:pt>
                <c:pt idx="16">
                  <c:v>14.94</c:v>
                </c:pt>
                <c:pt idx="17">
                  <c:v>14.34</c:v>
                </c:pt>
                <c:pt idx="18">
                  <c:v>13.05</c:v>
                </c:pt>
                <c:pt idx="19">
                  <c:v>13.0</c:v>
                </c:pt>
                <c:pt idx="20">
                  <c:v>12.82</c:v>
                </c:pt>
                <c:pt idx="21">
                  <c:v>12.15</c:v>
                </c:pt>
                <c:pt idx="22">
                  <c:v>11.55</c:v>
                </c:pt>
                <c:pt idx="23">
                  <c:v>12.58</c:v>
                </c:pt>
                <c:pt idx="24">
                  <c:v>12.01</c:v>
                </c:pt>
                <c:pt idx="25">
                  <c:v>11.51</c:v>
                </c:pt>
                <c:pt idx="26">
                  <c:v>11.03</c:v>
                </c:pt>
                <c:pt idx="27">
                  <c:v>11.57</c:v>
                </c:pt>
                <c:pt idx="28">
                  <c:v>11.99</c:v>
                </c:pt>
                <c:pt idx="29">
                  <c:v>11.7</c:v>
                </c:pt>
                <c:pt idx="30">
                  <c:v>12.88</c:v>
                </c:pt>
                <c:pt idx="31">
                  <c:v>12.52</c:v>
                </c:pt>
                <c:pt idx="32">
                  <c:v>12.45</c:v>
                </c:pt>
                <c:pt idx="33">
                  <c:v>13.02</c:v>
                </c:pt>
                <c:pt idx="34">
                  <c:v>14.23</c:v>
                </c:pt>
                <c:pt idx="35">
                  <c:v>14.82</c:v>
                </c:pt>
                <c:pt idx="36">
                  <c:v>17.94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6E-47C9-B3B7-2D2DF5E19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Sheet1!$A$2:$A$38</c:f>
              <c:numCache>
                <c:formatCode>General</c:formatCode>
                <c:ptCount val="37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2010.0</c:v>
                </c:pt>
                <c:pt idx="30">
                  <c:v>2011.0</c:v>
                </c:pt>
                <c:pt idx="31">
                  <c:v>2012.0</c:v>
                </c:pt>
                <c:pt idx="32">
                  <c:v>2013.0</c:v>
                </c:pt>
                <c:pt idx="33">
                  <c:v>2014.0</c:v>
                </c:pt>
                <c:pt idx="34">
                  <c:v>2015.0</c:v>
                </c:pt>
                <c:pt idx="35">
                  <c:v>2016.0</c:v>
                </c:pt>
                <c:pt idx="36">
                  <c:v>2017.0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3.54</c:v>
                </c:pt>
                <c:pt idx="1">
                  <c:v>3.14</c:v>
                </c:pt>
                <c:pt idx="2">
                  <c:v>3.23</c:v>
                </c:pt>
                <c:pt idx="3">
                  <c:v>3.25</c:v>
                </c:pt>
                <c:pt idx="4">
                  <c:v>3.71</c:v>
                </c:pt>
                <c:pt idx="5">
                  <c:v>3.74</c:v>
                </c:pt>
                <c:pt idx="6">
                  <c:v>4.13</c:v>
                </c:pt>
                <c:pt idx="7">
                  <c:v>4.33</c:v>
                </c:pt>
                <c:pt idx="8">
                  <c:v>4.21</c:v>
                </c:pt>
                <c:pt idx="9">
                  <c:v>3.73</c:v>
                </c:pt>
                <c:pt idx="10">
                  <c:v>3.7</c:v>
                </c:pt>
                <c:pt idx="11">
                  <c:v>3.42</c:v>
                </c:pt>
                <c:pt idx="12">
                  <c:v>3.8</c:v>
                </c:pt>
                <c:pt idx="13">
                  <c:v>3.44</c:v>
                </c:pt>
                <c:pt idx="14">
                  <c:v>3.07</c:v>
                </c:pt>
                <c:pt idx="15">
                  <c:v>3.49</c:v>
                </c:pt>
                <c:pt idx="16">
                  <c:v>3.31</c:v>
                </c:pt>
                <c:pt idx="17">
                  <c:v>2.84</c:v>
                </c:pt>
                <c:pt idx="18">
                  <c:v>2.75</c:v>
                </c:pt>
                <c:pt idx="19">
                  <c:v>2.75</c:v>
                </c:pt>
                <c:pt idx="20">
                  <c:v>2.69</c:v>
                </c:pt>
                <c:pt idx="21">
                  <c:v>2.35</c:v>
                </c:pt>
                <c:pt idx="22">
                  <c:v>2.65</c:v>
                </c:pt>
                <c:pt idx="23">
                  <c:v>3.51</c:v>
                </c:pt>
                <c:pt idx="24">
                  <c:v>3.02</c:v>
                </c:pt>
                <c:pt idx="25">
                  <c:v>2.82</c:v>
                </c:pt>
                <c:pt idx="26">
                  <c:v>2.48</c:v>
                </c:pt>
                <c:pt idx="27">
                  <c:v>3.04</c:v>
                </c:pt>
                <c:pt idx="28">
                  <c:v>3.28</c:v>
                </c:pt>
                <c:pt idx="29">
                  <c:v>3.13</c:v>
                </c:pt>
                <c:pt idx="30">
                  <c:v>3.51</c:v>
                </c:pt>
                <c:pt idx="31">
                  <c:v>3.94</c:v>
                </c:pt>
                <c:pt idx="32">
                  <c:v>3.86</c:v>
                </c:pt>
                <c:pt idx="33">
                  <c:v>4.18</c:v>
                </c:pt>
                <c:pt idx="34">
                  <c:v>5.08</c:v>
                </c:pt>
                <c:pt idx="35">
                  <c:v>5.0</c:v>
                </c:pt>
                <c:pt idx="36">
                  <c:v>5.35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6E-47C9-B3B7-2D2DF5E1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6"/>
        <c:axId val="2113964152"/>
        <c:axId val="21139611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Overall Rate</c:v>
                </c:pt>
              </c:strCache>
            </c:strRef>
          </c:tx>
          <c:spPr>
            <a:ln w="0">
              <a:solidFill>
                <a:srgbClr val="FF0000"/>
              </a:solidFill>
            </a:ln>
            <a:effectLst/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cat>
            <c:numRef>
              <c:f>Sheet1!$A$2:$A$38</c:f>
              <c:numCache>
                <c:formatCode>General</c:formatCode>
                <c:ptCount val="37"/>
                <c:pt idx="0">
                  <c:v>1981.0</c:v>
                </c:pt>
                <c:pt idx="1">
                  <c:v>1982.0</c:v>
                </c:pt>
                <c:pt idx="2">
                  <c:v>1983.0</c:v>
                </c:pt>
                <c:pt idx="3">
                  <c:v>1984.0</c:v>
                </c:pt>
                <c:pt idx="4">
                  <c:v>1985.0</c:v>
                </c:pt>
                <c:pt idx="5">
                  <c:v>1986.0</c:v>
                </c:pt>
                <c:pt idx="6">
                  <c:v>1987.0</c:v>
                </c:pt>
                <c:pt idx="7">
                  <c:v>1988.0</c:v>
                </c:pt>
                <c:pt idx="8">
                  <c:v>1989.0</c:v>
                </c:pt>
                <c:pt idx="9">
                  <c:v>1990.0</c:v>
                </c:pt>
                <c:pt idx="10">
                  <c:v>1991.0</c:v>
                </c:pt>
                <c:pt idx="11">
                  <c:v>1992.0</c:v>
                </c:pt>
                <c:pt idx="12">
                  <c:v>1993.0</c:v>
                </c:pt>
                <c:pt idx="13">
                  <c:v>1994.0</c:v>
                </c:pt>
                <c:pt idx="14">
                  <c:v>1995.0</c:v>
                </c:pt>
                <c:pt idx="15">
                  <c:v>1996.0</c:v>
                </c:pt>
                <c:pt idx="16">
                  <c:v>1997.0</c:v>
                </c:pt>
                <c:pt idx="17">
                  <c:v>1998.0</c:v>
                </c:pt>
                <c:pt idx="18">
                  <c:v>1999.0</c:v>
                </c:pt>
                <c:pt idx="19">
                  <c:v>2000.0</c:v>
                </c:pt>
                <c:pt idx="20">
                  <c:v>2001.0</c:v>
                </c:pt>
                <c:pt idx="21">
                  <c:v>2002.0</c:v>
                </c:pt>
                <c:pt idx="22">
                  <c:v>2003.0</c:v>
                </c:pt>
                <c:pt idx="23">
                  <c:v>2004.0</c:v>
                </c:pt>
                <c:pt idx="24">
                  <c:v>2005.0</c:v>
                </c:pt>
                <c:pt idx="25">
                  <c:v>2006.0</c:v>
                </c:pt>
                <c:pt idx="26">
                  <c:v>2007.0</c:v>
                </c:pt>
                <c:pt idx="27">
                  <c:v>2008.0</c:v>
                </c:pt>
                <c:pt idx="28">
                  <c:v>2009.0</c:v>
                </c:pt>
                <c:pt idx="29">
                  <c:v>2010.0</c:v>
                </c:pt>
                <c:pt idx="30">
                  <c:v>2011.0</c:v>
                </c:pt>
                <c:pt idx="31">
                  <c:v>2012.0</c:v>
                </c:pt>
                <c:pt idx="32">
                  <c:v>2013.0</c:v>
                </c:pt>
                <c:pt idx="33">
                  <c:v>2014.0</c:v>
                </c:pt>
                <c:pt idx="34">
                  <c:v>2015.0</c:v>
                </c:pt>
                <c:pt idx="35">
                  <c:v>2016.0</c:v>
                </c:pt>
                <c:pt idx="36">
                  <c:v>2017.0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8.62</c:v>
                </c:pt>
                <c:pt idx="1">
                  <c:v>8.67</c:v>
                </c:pt>
                <c:pt idx="2">
                  <c:v>8.65</c:v>
                </c:pt>
                <c:pt idx="3">
                  <c:v>8.94</c:v>
                </c:pt>
                <c:pt idx="4">
                  <c:v>9.87</c:v>
                </c:pt>
                <c:pt idx="5">
                  <c:v>10.08</c:v>
                </c:pt>
                <c:pt idx="6">
                  <c:v>10.17</c:v>
                </c:pt>
                <c:pt idx="7">
                  <c:v>11.13</c:v>
                </c:pt>
                <c:pt idx="8">
                  <c:v>11.08</c:v>
                </c:pt>
                <c:pt idx="9">
                  <c:v>11.14</c:v>
                </c:pt>
                <c:pt idx="10">
                  <c:v>11.0</c:v>
                </c:pt>
                <c:pt idx="11">
                  <c:v>10.71</c:v>
                </c:pt>
                <c:pt idx="12">
                  <c:v>10.78</c:v>
                </c:pt>
                <c:pt idx="13">
                  <c:v>10.9</c:v>
                </c:pt>
                <c:pt idx="14">
                  <c:v>10.29</c:v>
                </c:pt>
                <c:pt idx="15">
                  <c:v>9.6</c:v>
                </c:pt>
                <c:pt idx="16">
                  <c:v>9.29</c:v>
                </c:pt>
                <c:pt idx="17">
                  <c:v>8.76</c:v>
                </c:pt>
                <c:pt idx="18">
                  <c:v>8.04</c:v>
                </c:pt>
                <c:pt idx="19">
                  <c:v>8.02</c:v>
                </c:pt>
                <c:pt idx="20">
                  <c:v>7.91</c:v>
                </c:pt>
                <c:pt idx="21">
                  <c:v>7.4</c:v>
                </c:pt>
                <c:pt idx="22">
                  <c:v>7.23</c:v>
                </c:pt>
                <c:pt idx="23">
                  <c:v>8.17</c:v>
                </c:pt>
                <c:pt idx="24">
                  <c:v>7.64</c:v>
                </c:pt>
                <c:pt idx="25">
                  <c:v>7.28</c:v>
                </c:pt>
                <c:pt idx="26">
                  <c:v>6.87</c:v>
                </c:pt>
                <c:pt idx="27">
                  <c:v>7.42</c:v>
                </c:pt>
                <c:pt idx="28">
                  <c:v>7.75</c:v>
                </c:pt>
                <c:pt idx="29">
                  <c:v>7.53</c:v>
                </c:pt>
                <c:pt idx="30">
                  <c:v>8.32</c:v>
                </c:pt>
                <c:pt idx="31">
                  <c:v>8.35</c:v>
                </c:pt>
                <c:pt idx="32">
                  <c:v>8.26</c:v>
                </c:pt>
                <c:pt idx="33">
                  <c:v>8.710000000000001</c:v>
                </c:pt>
                <c:pt idx="34">
                  <c:v>9.76</c:v>
                </c:pt>
                <c:pt idx="35">
                  <c:v>10.02</c:v>
                </c:pt>
                <c:pt idx="36">
                  <c:v>11.79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6E-47C9-B3B7-2D2DF5E1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964152"/>
        <c:axId val="2113961144"/>
      </c:lineChart>
      <c:catAx>
        <c:axId val="211396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113961144"/>
        <c:crosses val="autoZero"/>
        <c:auto val="1"/>
        <c:lblAlgn val="ctr"/>
        <c:lblOffset val="100"/>
        <c:noMultiLvlLbl val="0"/>
      </c:catAx>
      <c:valAx>
        <c:axId val="2113961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964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1999.0</c:v>
                </c:pt>
                <c:pt idx="1">
                  <c:v>2001.0</c:v>
                </c:pt>
                <c:pt idx="2">
                  <c:v>2003.0</c:v>
                </c:pt>
                <c:pt idx="3">
                  <c:v>2005.0</c:v>
                </c:pt>
                <c:pt idx="4">
                  <c:v>2007.0</c:v>
                </c:pt>
                <c:pt idx="5">
                  <c:v>2009.0</c:v>
                </c:pt>
                <c:pt idx="6">
                  <c:v>2011.0</c:v>
                </c:pt>
                <c:pt idx="7">
                  <c:v>2013.0</c:v>
                </c:pt>
                <c:pt idx="8">
                  <c:v>2015.0</c:v>
                </c:pt>
                <c:pt idx="9">
                  <c:v>2017.0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21.0</c:v>
                </c:pt>
                <c:pt idx="1">
                  <c:v>21.6</c:v>
                </c:pt>
                <c:pt idx="2">
                  <c:v>21.9</c:v>
                </c:pt>
                <c:pt idx="3">
                  <c:v>20.4</c:v>
                </c:pt>
                <c:pt idx="4">
                  <c:v>21.2</c:v>
                </c:pt>
                <c:pt idx="5">
                  <c:v>19.1</c:v>
                </c:pt>
                <c:pt idx="6">
                  <c:v>21.5</c:v>
                </c:pt>
                <c:pt idx="7">
                  <c:v>19.7</c:v>
                </c:pt>
                <c:pt idx="8">
                  <c:v>20.3</c:v>
                </c:pt>
                <c:pt idx="9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8C-4799-87EE-682F2F2C66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1999.0</c:v>
                </c:pt>
                <c:pt idx="1">
                  <c:v>2001.0</c:v>
                </c:pt>
                <c:pt idx="2">
                  <c:v>2003.0</c:v>
                </c:pt>
                <c:pt idx="3">
                  <c:v>2005.0</c:v>
                </c:pt>
                <c:pt idx="4">
                  <c:v>2007.0</c:v>
                </c:pt>
                <c:pt idx="5">
                  <c:v>2009.0</c:v>
                </c:pt>
                <c:pt idx="6">
                  <c:v>2011.0</c:v>
                </c:pt>
                <c:pt idx="7">
                  <c:v>2013.0</c:v>
                </c:pt>
                <c:pt idx="8">
                  <c:v>2015.0</c:v>
                </c:pt>
                <c:pt idx="9">
                  <c:v>2017.0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35.7</c:v>
                </c:pt>
                <c:pt idx="1">
                  <c:v>34.5</c:v>
                </c:pt>
                <c:pt idx="2">
                  <c:v>35.5</c:v>
                </c:pt>
                <c:pt idx="3">
                  <c:v>36.7</c:v>
                </c:pt>
                <c:pt idx="4">
                  <c:v>35.8</c:v>
                </c:pt>
                <c:pt idx="5">
                  <c:v>33.9</c:v>
                </c:pt>
                <c:pt idx="6">
                  <c:v>35.9</c:v>
                </c:pt>
                <c:pt idx="7">
                  <c:v>34.5</c:v>
                </c:pt>
                <c:pt idx="8">
                  <c:v>39.8</c:v>
                </c:pt>
                <c:pt idx="9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8C-4799-87EE-682F2F2C6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533592"/>
        <c:axId val="2111538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Overall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1999.0</c:v>
                </c:pt>
                <c:pt idx="1">
                  <c:v>2001.0</c:v>
                </c:pt>
                <c:pt idx="2">
                  <c:v>2003.0</c:v>
                </c:pt>
                <c:pt idx="3">
                  <c:v>2005.0</c:v>
                </c:pt>
                <c:pt idx="4">
                  <c:v>2007.0</c:v>
                </c:pt>
                <c:pt idx="5">
                  <c:v>2009.0</c:v>
                </c:pt>
                <c:pt idx="6">
                  <c:v>2011.0</c:v>
                </c:pt>
                <c:pt idx="7">
                  <c:v>2013.0</c:v>
                </c:pt>
                <c:pt idx="8">
                  <c:v>2015.0</c:v>
                </c:pt>
                <c:pt idx="9">
                  <c:v>2017.0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28.3</c:v>
                </c:pt>
                <c:pt idx="1">
                  <c:v>28.3</c:v>
                </c:pt>
                <c:pt idx="2">
                  <c:v>28.6</c:v>
                </c:pt>
                <c:pt idx="3">
                  <c:v>28.5</c:v>
                </c:pt>
                <c:pt idx="4">
                  <c:v>28.5</c:v>
                </c:pt>
                <c:pt idx="5">
                  <c:v>26.1</c:v>
                </c:pt>
                <c:pt idx="6">
                  <c:v>28.5</c:v>
                </c:pt>
                <c:pt idx="7">
                  <c:v>27.1</c:v>
                </c:pt>
                <c:pt idx="8">
                  <c:v>29.9</c:v>
                </c:pt>
                <c:pt idx="9">
                  <c:v>31.5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28C-4799-87EE-682F2F2C6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533592"/>
        <c:axId val="2111538504"/>
      </c:lineChart>
      <c:catAx>
        <c:axId val="2111533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1538504"/>
        <c:crosses val="autoZero"/>
        <c:auto val="1"/>
        <c:lblAlgn val="ctr"/>
        <c:lblOffset val="100"/>
        <c:noMultiLvlLbl val="0"/>
      </c:catAx>
      <c:valAx>
        <c:axId val="2111538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1533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20.8</c:v>
                </c:pt>
                <c:pt idx="1">
                  <c:v>18.8</c:v>
                </c:pt>
                <c:pt idx="2">
                  <c:v>18.3</c:v>
                </c:pt>
                <c:pt idx="3">
                  <c:v>15.1</c:v>
                </c:pt>
                <c:pt idx="4">
                  <c:v>13.7</c:v>
                </c:pt>
                <c:pt idx="5">
                  <c:v>14.2</c:v>
                </c:pt>
                <c:pt idx="6">
                  <c:v>12.8</c:v>
                </c:pt>
                <c:pt idx="7">
                  <c:v>12.0</c:v>
                </c:pt>
                <c:pt idx="8">
                  <c:v>10.3</c:v>
                </c:pt>
                <c:pt idx="9">
                  <c:v>10.5</c:v>
                </c:pt>
                <c:pt idx="10">
                  <c:v>12.5</c:v>
                </c:pt>
                <c:pt idx="11">
                  <c:v>11.6</c:v>
                </c:pt>
                <c:pt idx="12">
                  <c:v>12.2</c:v>
                </c:pt>
                <c:pt idx="13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4-4D68-A56E-7E2C12A686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37.2</c:v>
                </c:pt>
                <c:pt idx="1">
                  <c:v>29.6</c:v>
                </c:pt>
                <c:pt idx="2">
                  <c:v>30.4</c:v>
                </c:pt>
                <c:pt idx="3">
                  <c:v>27.1</c:v>
                </c:pt>
                <c:pt idx="4">
                  <c:v>24.9</c:v>
                </c:pt>
                <c:pt idx="5">
                  <c:v>23.6</c:v>
                </c:pt>
                <c:pt idx="6">
                  <c:v>21.3</c:v>
                </c:pt>
                <c:pt idx="7">
                  <c:v>21.8</c:v>
                </c:pt>
                <c:pt idx="8">
                  <c:v>18.7</c:v>
                </c:pt>
                <c:pt idx="9">
                  <c:v>17.4</c:v>
                </c:pt>
                <c:pt idx="10">
                  <c:v>19.3</c:v>
                </c:pt>
                <c:pt idx="11">
                  <c:v>22.4</c:v>
                </c:pt>
                <c:pt idx="12">
                  <c:v>23.4</c:v>
                </c:pt>
                <c:pt idx="1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14-4D68-A56E-7E2C12A68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328440"/>
        <c:axId val="21163334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Overall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1991.0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29.0</c:v>
                </c:pt>
                <c:pt idx="1">
                  <c:v>24.1</c:v>
                </c:pt>
                <c:pt idx="2">
                  <c:v>24.1</c:v>
                </c:pt>
                <c:pt idx="3">
                  <c:v>20.56</c:v>
                </c:pt>
                <c:pt idx="4">
                  <c:v>19.3</c:v>
                </c:pt>
                <c:pt idx="5">
                  <c:v>19.0</c:v>
                </c:pt>
                <c:pt idx="6">
                  <c:v>16.9</c:v>
                </c:pt>
                <c:pt idx="7">
                  <c:v>16.9</c:v>
                </c:pt>
                <c:pt idx="8">
                  <c:v>14.5</c:v>
                </c:pt>
                <c:pt idx="9">
                  <c:v>13.8</c:v>
                </c:pt>
                <c:pt idx="10">
                  <c:v>15.8</c:v>
                </c:pt>
                <c:pt idx="11">
                  <c:v>17.0</c:v>
                </c:pt>
                <c:pt idx="12">
                  <c:v>17.7</c:v>
                </c:pt>
                <c:pt idx="13">
                  <c:v>17.2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814-4D68-A56E-7E2C12A68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328440"/>
        <c:axId val="2116333480"/>
      </c:lineChart>
      <c:catAx>
        <c:axId val="211632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333480"/>
        <c:crosses val="autoZero"/>
        <c:auto val="1"/>
        <c:lblAlgn val="ctr"/>
        <c:lblOffset val="100"/>
        <c:noMultiLvlLbl val="0"/>
      </c:catAx>
      <c:valAx>
        <c:axId val="2116333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6328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1992.0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12.5</c:v>
                </c:pt>
                <c:pt idx="1">
                  <c:v>15.3</c:v>
                </c:pt>
                <c:pt idx="2">
                  <c:v>14.4</c:v>
                </c:pt>
                <c:pt idx="3">
                  <c:v>12.2</c:v>
                </c:pt>
                <c:pt idx="4">
                  <c:v>10.9</c:v>
                </c:pt>
                <c:pt idx="5">
                  <c:v>11.8</c:v>
                </c:pt>
                <c:pt idx="6">
                  <c:v>14.1</c:v>
                </c:pt>
                <c:pt idx="7">
                  <c:v>9.9</c:v>
                </c:pt>
                <c:pt idx="8">
                  <c:v>9.2</c:v>
                </c:pt>
                <c:pt idx="9">
                  <c:v>8.6</c:v>
                </c:pt>
                <c:pt idx="10">
                  <c:v>10.8</c:v>
                </c:pt>
                <c:pt idx="11">
                  <c:v>10.3</c:v>
                </c:pt>
                <c:pt idx="12">
                  <c:v>9.8</c:v>
                </c:pt>
                <c:pt idx="13">
                  <c:v>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23-4696-867E-42D19B2817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1992.0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24.9</c:v>
                </c:pt>
                <c:pt idx="1">
                  <c:v>22.9</c:v>
                </c:pt>
                <c:pt idx="2">
                  <c:v>21.3</c:v>
                </c:pt>
                <c:pt idx="3">
                  <c:v>20.0</c:v>
                </c:pt>
                <c:pt idx="4">
                  <c:v>18.3</c:v>
                </c:pt>
                <c:pt idx="5">
                  <c:v>17.8</c:v>
                </c:pt>
                <c:pt idx="6">
                  <c:v>18.9</c:v>
                </c:pt>
                <c:pt idx="7">
                  <c:v>16.2</c:v>
                </c:pt>
                <c:pt idx="8">
                  <c:v>13.4</c:v>
                </c:pt>
                <c:pt idx="9">
                  <c:v>13.2</c:v>
                </c:pt>
                <c:pt idx="10">
                  <c:v>15.0</c:v>
                </c:pt>
                <c:pt idx="11">
                  <c:v>16.9</c:v>
                </c:pt>
                <c:pt idx="12">
                  <c:v>19.4</c:v>
                </c:pt>
                <c:pt idx="13">
                  <c:v>17.1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23-4696-867E-42D19B281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423400"/>
        <c:axId val="21164284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Overall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1992.0</c:v>
                </c:pt>
                <c:pt idx="1">
                  <c:v>1993.0</c:v>
                </c:pt>
                <c:pt idx="2">
                  <c:v>1995.0</c:v>
                </c:pt>
                <c:pt idx="3">
                  <c:v>1997.0</c:v>
                </c:pt>
                <c:pt idx="4">
                  <c:v>1999.0</c:v>
                </c:pt>
                <c:pt idx="5">
                  <c:v>2001.0</c:v>
                </c:pt>
                <c:pt idx="6">
                  <c:v>2003.0</c:v>
                </c:pt>
                <c:pt idx="7">
                  <c:v>2005.0</c:v>
                </c:pt>
                <c:pt idx="8">
                  <c:v>2007.0</c:v>
                </c:pt>
                <c:pt idx="9">
                  <c:v>2009.0</c:v>
                </c:pt>
                <c:pt idx="10">
                  <c:v>2011.0</c:v>
                </c:pt>
                <c:pt idx="11">
                  <c:v>2013.0</c:v>
                </c:pt>
                <c:pt idx="12">
                  <c:v>2015.0</c:v>
                </c:pt>
                <c:pt idx="13">
                  <c:v>2017.0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18.6</c:v>
                </c:pt>
                <c:pt idx="1">
                  <c:v>19.0</c:v>
                </c:pt>
                <c:pt idx="2">
                  <c:v>17.7</c:v>
                </c:pt>
                <c:pt idx="3">
                  <c:v>15.7</c:v>
                </c:pt>
                <c:pt idx="4">
                  <c:v>14.5</c:v>
                </c:pt>
                <c:pt idx="5">
                  <c:v>14.8</c:v>
                </c:pt>
                <c:pt idx="6">
                  <c:v>16.5</c:v>
                </c:pt>
                <c:pt idx="7">
                  <c:v>13.0</c:v>
                </c:pt>
                <c:pt idx="8">
                  <c:v>11.3</c:v>
                </c:pt>
                <c:pt idx="9">
                  <c:v>10.9</c:v>
                </c:pt>
                <c:pt idx="10">
                  <c:v>12.8</c:v>
                </c:pt>
                <c:pt idx="11">
                  <c:v>13.6</c:v>
                </c:pt>
                <c:pt idx="12">
                  <c:v>14.6</c:v>
                </c:pt>
                <c:pt idx="13">
                  <c:v>13.6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23-4696-867E-42D19B281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423400"/>
        <c:axId val="2116428424"/>
      </c:lineChart>
      <c:catAx>
        <c:axId val="211642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428424"/>
        <c:crosses val="autoZero"/>
        <c:auto val="1"/>
        <c:lblAlgn val="ctr"/>
        <c:lblOffset val="100"/>
        <c:noMultiLvlLbl val="0"/>
      </c:catAx>
      <c:valAx>
        <c:axId val="2116428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423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1" y="9121390"/>
            <a:ext cx="2367328" cy="2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631" tIns="46976" rIns="95631" bIns="46976">
            <a:spAutoFit/>
          </a:bodyPr>
          <a:lstStyle>
            <a:lvl1pPr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4556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9128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3684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18256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2828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7400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1972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6544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00000"/>
              </a:lnSpc>
              <a:buSzTx/>
              <a:buFontTx/>
              <a:buNone/>
            </a:pPr>
            <a:r>
              <a:rPr lang="en-US" altLang="en-US" sz="1200" dirty="0">
                <a:latin typeface="Garamond" pitchFamily="18" charset="0"/>
              </a:rPr>
              <a:t>Stephen E. Brock, PhD, NCSP, </a:t>
            </a:r>
            <a:r>
              <a:rPr lang="en-US" altLang="en-US" sz="1200" dirty="0" smtClean="0">
                <a:latin typeface="Garamond" pitchFamily="18" charset="0"/>
              </a:rPr>
              <a:t>LEP</a:t>
            </a:r>
            <a:endParaRPr lang="en-US" altLang="en-US" sz="1200" dirty="0">
              <a:latin typeface="Garamond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68441" y="9121390"/>
            <a:ext cx="396712" cy="29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631" tIns="46976" rIns="95631" bIns="46976">
            <a:spAutoFit/>
          </a:bodyPr>
          <a:lstStyle>
            <a:lvl1pPr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4556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9128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3684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18256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2828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7400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1972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6544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00000"/>
              </a:lnSpc>
              <a:buSzTx/>
              <a:buFontTx/>
              <a:buNone/>
            </a:pPr>
            <a:fld id="{DA470DAD-B430-4B88-AC71-21ADB9FF6AB1}" type="slidenum">
              <a:rPr lang="en-US" altLang="en-US" sz="1300" b="1">
                <a:latin typeface="Garamond" pitchFamily="18" charset="0"/>
              </a:rPr>
              <a:pPr eaLnBrk="0" hangingPunct="0">
                <a:lnSpc>
                  <a:spcPct val="100000"/>
                </a:lnSpc>
                <a:buSzTx/>
                <a:buFontTx/>
                <a:buNone/>
              </a:pPr>
              <a:t>‹#›</a:t>
            </a:fld>
            <a:endParaRPr lang="en-US" altLang="en-US" sz="1300" b="1" dirty="0">
              <a:latin typeface="Garamond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6400" y="160494"/>
            <a:ext cx="6421120" cy="2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631" tIns="46976" rIns="95631" bIns="46976">
            <a:spAutoFit/>
          </a:bodyPr>
          <a:lstStyle>
            <a:lvl1pPr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4556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912813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3684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1825625" defTabSz="912813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2828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7400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1972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654425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00000"/>
              </a:lnSpc>
              <a:buSzTx/>
              <a:buFontTx/>
              <a:buNone/>
            </a:pPr>
            <a:r>
              <a:rPr lang="en-US" altLang="en-US" sz="1200" b="1" dirty="0">
                <a:solidFill>
                  <a:schemeClr val="tx2"/>
                </a:solidFill>
                <a:latin typeface="Garamond" pitchFamily="18" charset="0"/>
              </a:rPr>
              <a:t>Comprehensive Suicide Prevention  		                                    </a:t>
            </a:r>
            <a:r>
              <a:rPr lang="en-US" altLang="en-US" sz="1200" b="1" dirty="0" smtClean="0">
                <a:solidFill>
                  <a:schemeClr val="tx2"/>
                </a:solidFill>
                <a:latin typeface="Garamond" pitchFamily="18" charset="0"/>
              </a:rPr>
              <a:t>February 2018</a:t>
            </a:r>
            <a:endParaRPr lang="en-US" altLang="en-US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8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695"/>
            <a:ext cx="5364480" cy="431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1" tIns="46976" rIns="95631" bIns="46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7775" y="712788"/>
            <a:ext cx="4819650" cy="3614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01292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virtualmentor.ama-assn.org/2012/06/pfor2-1206.html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dx.doi.org/10.15585/mmwr.ss6708a1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dx.doi.org/10.15585/mmwr.ss6708a1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dx.doi.org/10.15585/mmwr.ss6708a1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dx.doi.org/10.15585/mmwr.ss6708a1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dx.doi.org/10.15585/mmwr.ss6708a1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://dx.doi.org/10.15585/mmwr.ss6708a1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cdc.gov/injury/wisqars/fatal_injury_reports.html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4129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857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5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5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42950"/>
            <a:ext cx="4802188" cy="3600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60891"/>
            <a:ext cx="640080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 defTabSz="914245">
              <a:spcBef>
                <a:spcPct val="0"/>
              </a:spcBef>
              <a:defRPr/>
            </a:pPr>
            <a:r>
              <a:rPr lang="en-US" sz="1800" dirty="0">
                <a:latin typeface="Times New Roman" charset="0"/>
              </a:rPr>
              <a:t>October 2004, FDA issues black box warning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Times New Roman" charset="0"/>
                <a:hlinkClick r:id="rId3"/>
              </a:rPr>
              <a:t>http://virtualmentor.ama-assn.org/2012/06/pfor2-1206.html</a:t>
            </a:r>
            <a:r>
              <a:rPr lang="en-US" sz="1800" dirty="0">
                <a:latin typeface="Times New Roman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http://journals.psychiatryonline.org/article.aspx?articleid=98898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23" indent="-28570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806" indent="-228561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99928" indent="-228561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051" indent="-228561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173" indent="-2285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296" indent="-2285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417" indent="-2285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540" indent="-2285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15E7A7F-FF51-B44D-AB17-6389CAF31429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4560889"/>
            <a:ext cx="6400801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6" eaLnBrk="1" hangingPunct="1"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the 12 months before the survey,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31.5%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students nationwide had felt so sad or hopeless almost every day for 2 or more weeks in a row that they stopped doing some usual activities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defTabSz="914326" eaLnBrk="1" hangingPunct="1"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326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 defTabSz="914326" eaLnBrk="1" hangingPunct="1"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endParaRPr lang="en-US" dirty="0">
              <a:latin typeface="Times" charset="0"/>
            </a:endParaRPr>
          </a:p>
          <a:p>
            <a:pPr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CD13861-B8EB-D947-A8EB-5937C1388F6E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4560889"/>
            <a:ext cx="6324601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6" eaLnBrk="1" hangingPunct="1"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Nationwide,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17.2 %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students had seriously considered attempting suicide during the 12 months before the survey. </a:t>
            </a:r>
          </a:p>
          <a:p>
            <a:pPr marL="0" marR="0" indent="0" algn="l" defTabSz="914326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 marL="0" marR="0" indent="0" algn="l" defTabSz="914326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7172" algn="l"/>
                <a:tab pos="1254024" algn="l"/>
                <a:tab pos="1433397" algn="l"/>
                <a:tab pos="1911196" algn="l"/>
                <a:tab pos="2390582" algn="l"/>
                <a:tab pos="2868381" algn="l"/>
                <a:tab pos="3346180" algn="l"/>
                <a:tab pos="5258963" algn="l"/>
              </a:tabLst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7FFE5A-392A-7740-842C-A7F29D5C064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4560889"/>
            <a:ext cx="640080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6" eaLnBrk="1" hangingPunct="1"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the 12 months before the survey, 13.6% of students nationwide had made a plan about how they would attempt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suicide.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37E0E7-8642-CA4F-89CF-EA26631FB3EA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1" y="4560889"/>
            <a:ext cx="67468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6" eaLnBrk="1" hangingPunct="1"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Nationwide,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7.4%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students had attempted suicide one or more times during the 12 months before the survey. </a:t>
            </a:r>
          </a:p>
          <a:p>
            <a:pPr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>
              <a:tabLst>
                <a:tab pos="912739" algn="l"/>
                <a:tab pos="1376252" algn="l"/>
                <a:tab pos="1825478" algn="l"/>
                <a:tab pos="2290579" algn="l"/>
                <a:tab pos="2738217" algn="l"/>
                <a:tab pos="3203317" algn="l"/>
                <a:tab pos="3823979" algn="l"/>
                <a:tab pos="4303365" algn="l"/>
                <a:tab pos="4781164" algn="l"/>
                <a:tab pos="5258963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FA2D05C-6C56-0141-B0F7-D086CCC6CA30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0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4560889"/>
            <a:ext cx="6400799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During the 12 months before the survey,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2.4%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students nationwide had made a suicide attempt that resulted in an injury, poisoning, or overdose that had to be treated by a doctor or nurse</a:t>
            </a:r>
          </a:p>
          <a:p>
            <a:pPr>
              <a:spcBef>
                <a:spcPct val="0"/>
              </a:spcBef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  <a:defRPr/>
            </a:pPr>
            <a:r>
              <a:rPr lang="en-US" sz="16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6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6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6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6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6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64F0BD-94D3-9546-9BAB-B9491D1062D8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0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4560889"/>
            <a:ext cx="6400799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Kann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L., McManus, T., Harris, W. A.,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Shanklin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S L., Flint, M. A., Queen, B.,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Ethier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, K. A. (2018, June). Youth Risk Behavior Surveillance — United States, 2017.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MMWR Surveillance Summaries,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(8),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1–114.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  <a:hlinkClick r:id="rId3"/>
              </a:rPr>
              <a:t>http://dx.doi.org/10.15585/mmwr.ss6708a1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pPr>
              <a:tabLst>
                <a:tab pos="912739" algn="l"/>
                <a:tab pos="1376252" algn="l"/>
                <a:tab pos="1825478" algn="l"/>
                <a:tab pos="2290579" algn="l"/>
                <a:tab pos="2739804" algn="l"/>
                <a:tab pos="3204904" algn="l"/>
              </a:tabLst>
            </a:pPr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890" indent="-285727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2908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071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234" indent="-228582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39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560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8723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5887" indent="-228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1341C64-7058-674A-AAE9-EB0A9D1CFA0B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39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84129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85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826" tIns="48413" rIns="96826" bIns="48413"/>
          <a:lstStyle/>
          <a:p>
            <a:pPr>
              <a:buNone/>
            </a:pPr>
            <a:fld id="{F1E4EB27-C3A6-AB4F-ADD8-6490C6207906}" type="slidenum">
              <a:rPr lang="en-US" smtClean="0"/>
              <a:pPr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6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While, the death of a school aged person is actually an infrequent event, suicidal thinking and nonfatal suicide behaviors are remarkably common. From the most recent </a:t>
            </a:r>
            <a:r>
              <a:rPr lang="en-US" sz="1300" i="1" dirty="0"/>
              <a:t>Youth Risk Behavior Survey</a:t>
            </a:r>
            <a:r>
              <a:rPr lang="en-US" sz="1300" dirty="0"/>
              <a:t> (YRBS), </a:t>
            </a:r>
            <a:r>
              <a:rPr lang="en-US" sz="1300" dirty="0" err="1"/>
              <a:t>Kann</a:t>
            </a:r>
            <a:r>
              <a:rPr lang="en-US" sz="1300" dirty="0"/>
              <a:t> et al. (</a:t>
            </a:r>
            <a:r>
              <a:rPr lang="en-US" sz="1300" dirty="0" smtClean="0"/>
              <a:t>2018) </a:t>
            </a:r>
            <a:r>
              <a:rPr lang="en-US" sz="1300" dirty="0"/>
              <a:t>report that among 9</a:t>
            </a:r>
            <a:r>
              <a:rPr lang="en-US" sz="1300" baseline="30000" dirty="0"/>
              <a:t>th</a:t>
            </a:r>
            <a:r>
              <a:rPr lang="en-US" sz="1300" dirty="0"/>
              <a:t> to 12</a:t>
            </a:r>
            <a:r>
              <a:rPr lang="en-US" sz="1300" baseline="30000" dirty="0"/>
              <a:t>th</a:t>
            </a:r>
            <a:r>
              <a:rPr lang="en-US" sz="1300" dirty="0"/>
              <a:t> graders, during the 12 months before taking the survey in </a:t>
            </a:r>
            <a:r>
              <a:rPr lang="en-US" sz="1300" dirty="0" smtClean="0"/>
              <a:t>2017, 17.2% </a:t>
            </a:r>
            <a:r>
              <a:rPr lang="en-US" sz="1300" dirty="0"/>
              <a:t>reported seriously considering attempting suicide; </a:t>
            </a:r>
            <a:r>
              <a:rPr lang="en-US" sz="1300" dirty="0" smtClean="0"/>
              <a:t>13.6</a:t>
            </a:r>
            <a:r>
              <a:rPr lang="en-US" sz="1300" dirty="0"/>
              <a:t>% reported that they had made a plan about how they would attempt suicide; </a:t>
            </a:r>
            <a:r>
              <a:rPr lang="en-US" sz="1300" dirty="0" smtClean="0"/>
              <a:t>7.4% </a:t>
            </a:r>
            <a:r>
              <a:rPr lang="en-US" sz="1300" dirty="0"/>
              <a:t>attempted suicide one or more times; and </a:t>
            </a:r>
            <a:r>
              <a:rPr lang="en-US" sz="1300" dirty="0" smtClean="0"/>
              <a:t>2.4% </a:t>
            </a:r>
            <a:r>
              <a:rPr lang="en-US" sz="1300" dirty="0"/>
              <a:t>made a suicide attempts that resulted in an injury, poisoning, or overdose that had to be treated by a doctor or nurse.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826" tIns="48413" rIns="96826" bIns="48413"/>
          <a:lstStyle/>
          <a:p>
            <a:fld id="{F1E4EB27-C3A6-AB4F-ADD8-6490C62079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48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889"/>
            <a:ext cx="640080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 smtClean="0">
                <a:latin typeface="Arial" charset="0"/>
                <a:cs typeface="Arial" charset="0"/>
              </a:rPr>
              <a:t>What </a:t>
            </a:r>
            <a:r>
              <a:rPr lang="en-US" sz="1800" dirty="0">
                <a:latin typeface="Arial" charset="0"/>
                <a:cs typeface="Arial" charset="0"/>
              </a:rPr>
              <a:t>trends do you see?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Do you see any patterns?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How might we explain these trends or patterns?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NOTE: These data reflect suicide deaths. The trends are somewhat different for other forms of suicidal behavior and thinking.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90"/>
            <a:ext cx="3170238" cy="4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26" tIns="48413" rIns="96826" bIns="48413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4148" indent="-286211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4845" indent="-22896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2782" indent="-22896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60720" indent="-22896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8657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6595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34533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92471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90F142-4EA8-0647-B57E-5C2A3ABE88BC}" type="slidenum">
              <a:rPr lang="en-US" sz="1300">
                <a:cs typeface="ＭＳ Ｐゴシック" charset="0"/>
              </a:rPr>
              <a:pPr/>
              <a:t>12</a:t>
            </a:fld>
            <a:endParaRPr lang="en-US" sz="13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2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7400" y="712788"/>
            <a:ext cx="3476625" cy="2606675"/>
          </a:xfrm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6621" tIns="48311" rIns="96621" bIns="48311"/>
          <a:lstStyle/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97200" y="5283200"/>
            <a:ext cx="2231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52483"/>
              </p:ext>
            </p:extLst>
          </p:nvPr>
        </p:nvGraphicFramePr>
        <p:xfrm>
          <a:off x="1524000" y="3429000"/>
          <a:ext cx="4572000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914400"/>
                <a:gridCol w="849085"/>
                <a:gridCol w="979715"/>
                <a:gridCol w="13062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Deaths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Crude Rate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Alaska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101519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44.33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Wyoming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27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74359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36.31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New Mexico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282779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32.53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Montana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136163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31.58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South Dakota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116225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30.97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North Dakota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112258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27.61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Utah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495829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25.01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Oklahoma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538537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24.33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Idaho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234297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23.9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New Hampshire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175829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23.89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Colorado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733817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23.03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Arkansas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401152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22.44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Kansas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415579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22.38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Washington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923869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21.54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Nevada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363620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21.18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Missouri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807673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21.05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Hawaii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171028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19.3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Oregon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511478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18.96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Nebraska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268436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17.88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Arizona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951609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17.13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Indiana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931694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16.74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Iowa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444186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16.21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Vermont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88170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15.88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Ohio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1532866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15.85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Minnesota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721314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Pennsylvania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254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1647958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15.41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Texas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609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3996424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15.24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South Carolina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657090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14.91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Tennessee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872034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14.91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Louisiana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619351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14.85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Wisconsin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782011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14.58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Virginia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1122746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14.52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Alabama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648404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14.34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West Virginia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223117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14.34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Michigan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1364012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14.22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Kentucky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590662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13.71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Maine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155894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13.47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Georgia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1442084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13.45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Mississippi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415690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13.23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North Carolina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180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1373437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13.11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Illinois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1702488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12.57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Florida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293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2472908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11.85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43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Delaware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120191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11.65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Rhode Island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151326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11.23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Connecticut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493215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10.54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Maryland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771286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9.98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47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California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522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5330443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9.79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48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New Jersey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1137332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8.79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49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Massachusetts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80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949117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8.43</a:t>
                      </a:r>
                      <a:endParaRPr lang="en-US" sz="7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New York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2586294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7.73</a:t>
                      </a:r>
                      <a:endParaRPr lang="en-US" sz="7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4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889"/>
            <a:ext cx="640080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5794">
              <a:defRPr/>
            </a:pPr>
            <a:r>
              <a:rPr lang="en-US" sz="1800" dirty="0">
                <a:latin typeface="Times New Roman" charset="0"/>
                <a:cs typeface="ＭＳ Ｐゴシック" charset="0"/>
                <a:hlinkClick r:id="rId3"/>
              </a:rPr>
              <a:t>http://www.cdc.gov/injury/wisqars/fatal_injury_reports.html</a:t>
            </a:r>
            <a:r>
              <a:rPr lang="en-US" sz="1800" dirty="0">
                <a:latin typeface="Times New Roman" charset="0"/>
                <a:cs typeface="ＭＳ Ｐゴシック" charset="0"/>
              </a:rPr>
              <a:t> </a:t>
            </a:r>
          </a:p>
          <a:p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cs typeface="Arial" charset="0"/>
              </a:rPr>
              <a:t>Economic crisis???</a:t>
            </a:r>
          </a:p>
          <a:p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cs typeface="Arial" charset="0"/>
              </a:rPr>
              <a:t>Current (2014) suicide rate = 13.41 (n = 42,773)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Current (2014) undetermined = 1.44 (n = 4,592)</a:t>
            </a:r>
          </a:p>
          <a:p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cs typeface="Arial" charset="0"/>
              </a:rPr>
              <a:t>Low (2000) = 10.43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High (2014) = 13.41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91"/>
            <a:ext cx="3170238" cy="4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26" tIns="48413" rIns="96826" bIns="48413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4082" indent="-286186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4742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2639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60537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8433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6331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34227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92124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52EED08-E001-9443-8BF6-0854F1A67A39}" type="slidenum">
              <a:rPr lang="en-US" sz="1300"/>
              <a:pPr/>
              <a:t>15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7504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4" y="4560889"/>
            <a:ext cx="6400799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9" tIns="48379" rIns="96759" bIns="48379"/>
          <a:lstStyle/>
          <a:p>
            <a:pPr>
              <a:spcBef>
                <a:spcPct val="0"/>
              </a:spcBef>
            </a:pPr>
            <a:r>
              <a:rPr lang="en-US" sz="1800" dirty="0">
                <a:latin typeface="Arial" charset="0"/>
              </a:rPr>
              <a:t>Isolation aloneness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05-09 yrs,5 suicides in 2011, 4 males, 1 female in the entire country</a:t>
            </a:r>
          </a:p>
          <a:p>
            <a:pPr>
              <a:spcBef>
                <a:spcPct val="0"/>
              </a:spcBef>
            </a:pPr>
            <a:endParaRPr lang="en-US" sz="1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Arial" charset="0"/>
              </a:rPr>
              <a:t>10-14 </a:t>
            </a:r>
            <a:r>
              <a:rPr lang="en-US" sz="1800" dirty="0" err="1">
                <a:latin typeface="Arial" charset="0"/>
              </a:rPr>
              <a:t>yrs</a:t>
            </a:r>
            <a:r>
              <a:rPr lang="en-US" sz="1800" dirty="0">
                <a:latin typeface="Arial" charset="0"/>
              </a:rPr>
              <a:t>, 282suicide in 2011. Also very rare.</a:t>
            </a:r>
          </a:p>
          <a:p>
            <a:endParaRPr lang="en-US" sz="16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/injury/</a:t>
            </a:r>
            <a:r>
              <a:rPr lang="en-US" dirty="0" err="1" smtClean="0"/>
              <a:t>wisqars</a:t>
            </a:r>
            <a:r>
              <a:rPr lang="en-US" dirty="0" smtClean="0"/>
              <a:t>/</a:t>
            </a:r>
            <a:r>
              <a:rPr lang="en-US" dirty="0" err="1" smtClean="0"/>
              <a:t>fatal_injury_reports.html</a:t>
            </a: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91"/>
            <a:ext cx="3170238" cy="4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26" tIns="48413" rIns="96826" bIns="48413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4082" indent="-286186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4742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2639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60537" indent="-228949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8433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6331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34227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92124" indent="-2289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DDFB36D-B892-A041-ADB6-E1FD9861D688}" type="slidenum">
              <a:rPr lang="en-US" sz="1300"/>
              <a:pPr/>
              <a:t>16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9411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81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41F06F-48A4-4B83-9F0C-3D51D6A2778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8163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8164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4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4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0560-6E0F-492E-9F9C-526FE5866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34E6C-2042-420F-8548-93D4B30BC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3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0D1B0E-4CEE-4384-B2B9-34CC502DC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6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C37-4C73-463E-92DD-5DD6FD057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8DA2-5500-443A-8334-C244D5802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89437-AC99-4A30-A714-7FE9F3F88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CEE1-D8F0-4199-A24A-275ACF4F4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A0BD-6AA1-4781-BD53-5D7C1F36A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9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1241-ACA9-4108-B2A4-35E142054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6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7BBD-E988-4D42-A271-640BA7470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7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39EF2-1426-40F9-B446-17890D4C5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0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580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/>
            </a:lvl1pPr>
          </a:lstStyle>
          <a:p>
            <a:fld id="{0117B759-EA6E-48EF-8113-FD6CC04E61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8061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1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8061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sqars.cdc.gov:8080/cdcMapFramework/mapModuleInterfacePdf.jsp" TargetMode="External"/><Relationship Id="rId4" Type="http://schemas.openxmlformats.org/officeDocument/2006/relationships/image" Target="../media/image9.tif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5A3F3EB-F269-4A5F-98FC-D8DE70E2701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9200" cy="685800"/>
          </a:xfrm>
        </p:spPr>
        <p:txBody>
          <a:bodyPr anchor="t"/>
          <a:lstStyle/>
          <a:p>
            <a:r>
              <a:rPr lang="en-US" sz="4000" b="1" dirty="0" smtClean="0"/>
              <a:t>Youth Suicide Statistics:</a:t>
            </a:r>
            <a:br>
              <a:rPr lang="en-US" sz="4000" b="1" dirty="0" smtClean="0"/>
            </a:br>
            <a:r>
              <a:rPr lang="en-US" sz="3600" b="1" dirty="0" smtClean="0"/>
              <a:t>2017 Thoughts, Behaviors, &amp; Deaths</a:t>
            </a:r>
            <a:endParaRPr lang="en-US" altLang="en-US" sz="3600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r>
              <a:rPr lang="en-US" altLang="en-US" sz="2000" b="1" dirty="0" smtClean="0"/>
              <a:t>Stephen </a:t>
            </a:r>
            <a:r>
              <a:rPr lang="en-US" altLang="en-US" sz="2000" b="1" dirty="0"/>
              <a:t>E. Brock, </a:t>
            </a:r>
            <a:r>
              <a:rPr lang="en-US" altLang="en-US" sz="2000" b="1" dirty="0" smtClean="0"/>
              <a:t>PhD, NCSP, LEP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California </a:t>
            </a:r>
            <a:r>
              <a:rPr lang="en-US" altLang="en-US" sz="1600" dirty="0"/>
              <a:t>State </a:t>
            </a:r>
            <a:r>
              <a:rPr lang="en-US" altLang="en-US" sz="1600" dirty="0" smtClean="0"/>
              <a:t>University, Sacramento, CA, USA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</a:pPr>
            <a:endParaRPr lang="en-US" alt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1600"/>
            <a:ext cx="3067050" cy="144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imary_Vertical_2_Color_tag_gld_hn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00600"/>
            <a:ext cx="1360879" cy="15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5307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Magnitude of the problem</a:t>
            </a:r>
          </a:p>
          <a:p>
            <a:pPr lvl="1"/>
            <a:r>
              <a:rPr lang="en-US" sz="2400" dirty="0" smtClean="0"/>
              <a:t>Suicidal SDV among high school students in 2017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endParaRPr lang="en-US" sz="800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17.2% </a:t>
            </a:r>
            <a:r>
              <a:rPr lang="en-US" dirty="0" smtClean="0"/>
              <a:t>seriously </a:t>
            </a:r>
            <a:r>
              <a:rPr lang="en-US" dirty="0"/>
              <a:t>considered </a:t>
            </a:r>
            <a:r>
              <a:rPr lang="en-US" dirty="0" smtClean="0"/>
              <a:t>suicide</a:t>
            </a:r>
          </a:p>
          <a:p>
            <a:pPr lvl="2">
              <a:lnSpc>
                <a:spcPct val="80000"/>
              </a:lnSpc>
            </a:pPr>
            <a:endParaRPr lang="en-US" sz="800" dirty="0"/>
          </a:p>
          <a:p>
            <a:pPr lvl="2">
              <a:lnSpc>
                <a:spcPct val="80000"/>
              </a:lnSpc>
            </a:pPr>
            <a:r>
              <a:rPr lang="en-US" dirty="0" smtClean="0"/>
              <a:t>13.6</a:t>
            </a:r>
            <a:r>
              <a:rPr lang="en-US" dirty="0"/>
              <a:t>% </a:t>
            </a:r>
            <a:r>
              <a:rPr lang="en-US" dirty="0" smtClean="0"/>
              <a:t>made </a:t>
            </a:r>
            <a:r>
              <a:rPr lang="en-US" dirty="0"/>
              <a:t>a suicide </a:t>
            </a:r>
            <a:r>
              <a:rPr lang="en-US" dirty="0" smtClean="0"/>
              <a:t>plan</a:t>
            </a:r>
          </a:p>
          <a:p>
            <a:pPr lvl="2">
              <a:lnSpc>
                <a:spcPct val="80000"/>
              </a:lnSpc>
            </a:pPr>
            <a:endParaRPr lang="en-US" sz="800" dirty="0"/>
          </a:p>
          <a:p>
            <a:pPr lvl="2">
              <a:lnSpc>
                <a:spcPct val="80000"/>
              </a:lnSpc>
            </a:pPr>
            <a:r>
              <a:rPr lang="en-US" dirty="0" smtClean="0"/>
              <a:t>7.4% attempted suicide</a:t>
            </a:r>
          </a:p>
          <a:p>
            <a:pPr lvl="2">
              <a:lnSpc>
                <a:spcPct val="80000"/>
              </a:lnSpc>
            </a:pPr>
            <a:endParaRPr lang="en-US" sz="800" dirty="0"/>
          </a:p>
          <a:p>
            <a:pPr lvl="2">
              <a:lnSpc>
                <a:spcPct val="80000"/>
              </a:lnSpc>
            </a:pPr>
            <a:r>
              <a:rPr lang="en-US" dirty="0" smtClean="0"/>
              <a:t>2.4% attempt </a:t>
            </a:r>
            <a:r>
              <a:rPr lang="en-US" dirty="0"/>
              <a:t>required medical </a:t>
            </a:r>
            <a:r>
              <a:rPr lang="en-US" dirty="0" smtClean="0"/>
              <a:t>attention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50 nonfatal self-harm injuries for </a:t>
            </a:r>
            <a:r>
              <a:rPr lang="en-US" altLang="en-US" dirty="0"/>
              <a:t>each </a:t>
            </a:r>
            <a:r>
              <a:rPr lang="en-US" altLang="en-US" dirty="0" smtClean="0"/>
              <a:t>suicide death in 2017.</a:t>
            </a:r>
            <a:r>
              <a:rPr lang="en-US" altLang="en-US" baseline="30000" dirty="0" smtClean="0"/>
              <a:t>2</a:t>
            </a:r>
          </a:p>
          <a:p>
            <a:pPr lvl="2">
              <a:lnSpc>
                <a:spcPct val="80000"/>
              </a:lnSpc>
            </a:pPr>
            <a:r>
              <a:rPr lang="en-US" altLang="en-US" sz="1900" dirty="0" smtClean="0"/>
              <a:t>Females: 1 death for every 148 nonfatal self-harm injuries</a:t>
            </a:r>
          </a:p>
          <a:p>
            <a:pPr lvl="2">
              <a:lnSpc>
                <a:spcPct val="80000"/>
              </a:lnSpc>
            </a:pPr>
            <a:r>
              <a:rPr lang="en-US" altLang="en-US" sz="1900" dirty="0" smtClean="0"/>
              <a:t>Males: 1 death for every 14.5 nonfatal self-harm injuries</a:t>
            </a:r>
            <a:endParaRPr lang="en-US" altLang="en-US" sz="1900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796-B581-B54E-83F6-609AA54491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596390"/>
            <a:ext cx="2783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aseline="30000" dirty="0" smtClean="0">
                <a:latin typeface="+mn-lt"/>
              </a:rPr>
              <a:t>1</a:t>
            </a:r>
            <a:r>
              <a:rPr lang="en-US" sz="1200" dirty="0" smtClean="0">
                <a:latin typeface="+mn-lt"/>
              </a:rPr>
              <a:t>Kann et al. (2018); </a:t>
            </a:r>
            <a:r>
              <a:rPr lang="en-US" sz="1200" baseline="30000" dirty="0" smtClean="0">
                <a:latin typeface="+mn-lt"/>
              </a:rPr>
              <a:t>2</a:t>
            </a:r>
            <a:r>
              <a:rPr lang="en-US" sz="1200" dirty="0" smtClean="0">
                <a:latin typeface="+mn-lt"/>
              </a:rPr>
              <a:t>CDC (2019)</a:t>
            </a:r>
            <a:endParaRPr lang="en-US" sz="12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71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59ED-6816-42B2-A3F2-610279EF898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  <a:tabLst>
                <a:tab pos="5257800" algn="l"/>
              </a:tabLst>
            </a:pPr>
            <a:endParaRPr lang="en-US" altLang="en-US" sz="1200" dirty="0"/>
          </a:p>
          <a:p>
            <a:pPr>
              <a:lnSpc>
                <a:spcPct val="80000"/>
              </a:lnSpc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More </a:t>
            </a:r>
            <a:r>
              <a:rPr lang="en-US" altLang="en-US" sz="2000" dirty="0" smtClean="0"/>
              <a:t>males (5 to 18 years) die </a:t>
            </a:r>
            <a:r>
              <a:rPr lang="en-US" altLang="en-US" sz="2000" dirty="0"/>
              <a:t>by </a:t>
            </a:r>
            <a:r>
              <a:rPr lang="en-US" altLang="en-US" sz="2000" dirty="0" smtClean="0"/>
              <a:t>suicide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Gender ratio </a:t>
            </a:r>
            <a:r>
              <a:rPr lang="en-US" altLang="en-US" sz="2000" dirty="0" smtClean="0"/>
              <a:t>3.625 </a:t>
            </a:r>
            <a:r>
              <a:rPr lang="en-US" altLang="en-US" sz="2000" dirty="0"/>
              <a:t>male suicides 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 </a:t>
            </a:r>
            <a:r>
              <a:rPr lang="en-US" altLang="en-US" sz="2000" dirty="0" smtClean="0"/>
              <a:t>= 1,725) </a:t>
            </a:r>
            <a:r>
              <a:rPr lang="en-US" altLang="en-US" sz="2000" dirty="0"/>
              <a:t>for</a:t>
            </a:r>
            <a:r>
              <a:rPr lang="en-US" altLang="en-US" sz="2000" b="1" dirty="0"/>
              <a:t> </a:t>
            </a:r>
            <a:r>
              <a:rPr lang="en-US" altLang="en-US" sz="2000" dirty="0"/>
              <a:t>each </a:t>
            </a:r>
            <a:r>
              <a:rPr lang="en-US" altLang="en-US" sz="2000" dirty="0" smtClean="0"/>
              <a:t>female </a:t>
            </a:r>
            <a:r>
              <a:rPr lang="en-US" altLang="en-US" sz="2000" dirty="0"/>
              <a:t>suicide 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= </a:t>
            </a:r>
            <a:r>
              <a:rPr lang="en-US" sz="2000" dirty="0" smtClean="0"/>
              <a:t>612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marL="0" indent="0">
              <a:spcBef>
                <a:spcPts val="0"/>
              </a:spcBef>
              <a:buNone/>
              <a:tabLst>
                <a:tab pos="5257800" algn="l"/>
              </a:tabLst>
            </a:pPr>
            <a:endParaRPr lang="en-US" altLang="en-US" sz="2000" dirty="0" smtClean="0"/>
          </a:p>
          <a:p>
            <a:pPr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 smtClean="0"/>
              <a:t>42% of 14-18 year old suicides is by a firearm.</a:t>
            </a:r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 smtClean="0"/>
              <a:t>46% of 14-18 year old male suicides is by a firearm</a:t>
            </a:r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 smtClean="0"/>
              <a:t>18% of 14-18 year old female suicides is by a firearm</a:t>
            </a:r>
            <a:endParaRPr lang="en-US" altLang="en-US" sz="2000" dirty="0"/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Suicide by firearms </a:t>
            </a:r>
            <a:r>
              <a:rPr lang="en-US" altLang="en-US" sz="2000" dirty="0" smtClean="0"/>
              <a:t>rate (all ages)</a:t>
            </a:r>
            <a:r>
              <a:rPr lang="en-US" altLang="en-US" sz="2000" dirty="0"/>
              <a:t>	</a:t>
            </a:r>
            <a:r>
              <a:rPr lang="en-US" altLang="en-US" sz="2000" dirty="0" smtClean="0"/>
              <a:t>		= 7.32</a:t>
            </a:r>
            <a:endParaRPr lang="en-US" altLang="en-US" sz="2000" dirty="0"/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Suicide by firearms rate </a:t>
            </a:r>
            <a:r>
              <a:rPr lang="en-US" altLang="en-US" sz="2000" dirty="0" smtClean="0"/>
              <a:t>(14-18 </a:t>
            </a:r>
            <a:r>
              <a:rPr lang="en-US" altLang="en-US" sz="2000" dirty="0" err="1"/>
              <a:t>yrs</a:t>
            </a:r>
            <a:r>
              <a:rPr lang="en-US" altLang="en-US" sz="2000" dirty="0"/>
              <a:t>)	</a:t>
            </a:r>
            <a:r>
              <a:rPr lang="en-US" altLang="en-US" sz="2000" dirty="0" smtClean="0"/>
              <a:t>	= 4.31</a:t>
            </a:r>
            <a:endParaRPr lang="en-US" altLang="en-US" sz="2000" dirty="0"/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Suicide by firearms rate (</a:t>
            </a:r>
            <a:r>
              <a:rPr lang="en-US" altLang="en-US" sz="2000" dirty="0" smtClean="0"/>
              <a:t>14-18 </a:t>
            </a:r>
            <a:r>
              <a:rPr lang="en-US" altLang="en-US" sz="2000" dirty="0" err="1"/>
              <a:t>yrs</a:t>
            </a:r>
            <a:r>
              <a:rPr lang="en-US" altLang="en-US" sz="2000" dirty="0"/>
              <a:t> male)	= </a:t>
            </a:r>
            <a:r>
              <a:rPr lang="en-US" altLang="en-US" sz="2000" dirty="0" smtClean="0"/>
              <a:t>7.41</a:t>
            </a:r>
            <a:endParaRPr lang="en-US" altLang="en-US" sz="2000" dirty="0"/>
          </a:p>
          <a:p>
            <a:pPr lvl="1"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Suicide by firearms rate (</a:t>
            </a:r>
            <a:r>
              <a:rPr lang="en-US" altLang="en-US" sz="2000" dirty="0" smtClean="0"/>
              <a:t>14-18 </a:t>
            </a:r>
            <a:r>
              <a:rPr lang="en-US" altLang="en-US" sz="2000" dirty="0" err="1"/>
              <a:t>yrs</a:t>
            </a:r>
            <a:r>
              <a:rPr lang="en-US" altLang="en-US" sz="2000" dirty="0"/>
              <a:t> female)	= </a:t>
            </a:r>
            <a:r>
              <a:rPr lang="en-US" altLang="en-US" sz="2000" dirty="0" smtClean="0"/>
              <a:t>1.07</a:t>
            </a:r>
          </a:p>
          <a:p>
            <a:pPr lvl="1">
              <a:lnSpc>
                <a:spcPct val="80000"/>
              </a:lnSpc>
              <a:tabLst>
                <a:tab pos="525780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tabLst>
                <a:tab pos="5257800" algn="l"/>
              </a:tabLst>
            </a:pPr>
            <a:r>
              <a:rPr lang="en-US" altLang="en-US" sz="2000" dirty="0"/>
              <a:t>Highest suicide rate is among </a:t>
            </a:r>
            <a:r>
              <a:rPr lang="en-US" altLang="en-US" sz="2000" dirty="0" smtClean="0"/>
              <a:t>American Indian/Alaskan Native men 25-29 (67.22 per </a:t>
            </a:r>
            <a:r>
              <a:rPr lang="en-US" altLang="en-US" sz="2000" dirty="0" smtClean="0"/>
              <a:t>100,000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1279525" y="6073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Helvetica" charset="0"/>
            </a:endParaRPr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228600" y="6581001"/>
            <a:ext cx="883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3429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4572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00000"/>
              </a:lnSpc>
              <a:buSzTx/>
              <a:buNone/>
            </a:pPr>
            <a:r>
              <a:rPr lang="en-US" altLang="en-US" sz="1200" dirty="0" smtClean="0">
                <a:latin typeface="+mn-lt"/>
              </a:rPr>
              <a:t>CDC</a:t>
            </a:r>
            <a:r>
              <a:rPr lang="en-US" altLang="en-US" sz="1200" dirty="0">
                <a:latin typeface="+mn-lt"/>
              </a:rPr>
              <a:t> </a:t>
            </a:r>
            <a:r>
              <a:rPr lang="en-US" altLang="en-US" sz="1200" dirty="0" smtClean="0">
                <a:latin typeface="+mn-lt"/>
              </a:rPr>
              <a:t>(2019); </a:t>
            </a:r>
            <a:r>
              <a:rPr lang="en-US" altLang="en-US" sz="1200" dirty="0">
                <a:latin typeface="+mn-lt"/>
              </a:rPr>
              <a:t>https://</a:t>
            </a:r>
            <a:r>
              <a:rPr lang="en-US" altLang="en-US" sz="1200" dirty="0" err="1">
                <a:latin typeface="+mn-lt"/>
              </a:rPr>
              <a:t>webappa.cdc.gov</a:t>
            </a:r>
            <a:r>
              <a:rPr lang="en-US" altLang="en-US" sz="1200" dirty="0">
                <a:latin typeface="+mn-lt"/>
              </a:rPr>
              <a:t>/</a:t>
            </a:r>
            <a:r>
              <a:rPr lang="en-US" altLang="en-US" sz="1200" dirty="0" err="1">
                <a:latin typeface="+mn-lt"/>
              </a:rPr>
              <a:t>sasweb</a:t>
            </a:r>
            <a:r>
              <a:rPr lang="en-US" altLang="en-US" sz="1200" dirty="0">
                <a:latin typeface="+mn-lt"/>
              </a:rPr>
              <a:t>/</a:t>
            </a:r>
            <a:r>
              <a:rPr lang="en-US" altLang="en-US" sz="1200" dirty="0" err="1">
                <a:latin typeface="+mn-lt"/>
              </a:rPr>
              <a:t>ncipc</a:t>
            </a:r>
            <a:r>
              <a:rPr lang="en-US" altLang="en-US" sz="1200" dirty="0">
                <a:latin typeface="+mn-lt"/>
              </a:rPr>
              <a:t>/</a:t>
            </a:r>
            <a:r>
              <a:rPr lang="en-US" altLang="en-US" sz="1200" dirty="0" err="1">
                <a:latin typeface="+mn-lt"/>
              </a:rPr>
              <a:t>mortrate.html</a:t>
            </a:r>
            <a:r>
              <a:rPr lang="en-US" altLang="en-US" sz="1200" dirty="0" smtClean="0">
                <a:latin typeface="Times New Roman" pitchFamily="18" charset="0"/>
              </a:rPr>
              <a:t> </a:t>
            </a:r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</a:t>
            </a:r>
            <a:r>
              <a:rPr lang="en-US" dirty="0" smtClean="0"/>
              <a:t>Demographics</a:t>
            </a:r>
            <a:r>
              <a:rPr lang="en-US" sz="900" dirty="0" smtClean="0"/>
              <a:t> </a:t>
            </a:r>
            <a:r>
              <a:rPr lang="en-US" sz="2000" dirty="0" smtClean="0"/>
              <a:t>(2017)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28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>
            <a:hlinkClick r:id="rId3" tooltip="Page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3" name="Rectangle 7">
            <a:hlinkClick r:id="rId3" tooltip="Page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4" name="Rectangle 8">
            <a:hlinkClick r:id="rId3" tooltip="Page 1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596390"/>
            <a:ext cx="5109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</a:t>
            </a:r>
            <a:r>
              <a:rPr lang="en-US" sz="1200" dirty="0"/>
              <a:t>2018); https://wisqars.cdc.gov:8443/</a:t>
            </a:r>
            <a:r>
              <a:rPr lang="en-US" sz="1200" dirty="0" err="1"/>
              <a:t>cdcMapFramework</a:t>
            </a:r>
            <a:r>
              <a:rPr lang="en-US" sz="1200" dirty="0"/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529" y="1681106"/>
            <a:ext cx="7538946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dirty="0"/>
              <a:t>US Suicide </a:t>
            </a:r>
            <a:r>
              <a:rPr lang="en-US" sz="1600" dirty="0" smtClean="0"/>
              <a:t>Rates per </a:t>
            </a:r>
            <a:r>
              <a:rPr lang="en-US" sz="1600" dirty="0"/>
              <a:t>100,000 population, by </a:t>
            </a:r>
            <a:r>
              <a:rPr lang="en-US" sz="1600" dirty="0" smtClean="0"/>
              <a:t>County</a:t>
            </a:r>
            <a:endParaRPr lang="en-US" sz="1600" dirty="0"/>
          </a:p>
          <a:p>
            <a:pPr algn="ctr">
              <a:buNone/>
            </a:pPr>
            <a:r>
              <a:rPr lang="en-US" sz="1600" dirty="0" smtClean="0"/>
              <a:t>2008-2014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91800"/>
            <a:ext cx="6934200" cy="434070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668978C-3EBD-7A44-8C31-08E40350197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42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42EE-992C-409B-8E35-FD235D738F3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596390"/>
            <a:ext cx="110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2017 Statistics </a:t>
            </a:r>
            <a:r>
              <a:rPr lang="en-US" dirty="0"/>
              <a:t>&amp; </a:t>
            </a:r>
            <a:r>
              <a:rPr lang="en-US" dirty="0" smtClean="0"/>
              <a:t>Demographics</a:t>
            </a:r>
            <a:r>
              <a:rPr lang="en-US" sz="900" dirty="0" smtClean="0"/>
              <a:t> </a:t>
            </a:r>
            <a:r>
              <a:rPr lang="en-US" sz="2000" dirty="0" smtClean="0"/>
              <a:t>(2016)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13674"/>
              </p:ext>
            </p:extLst>
          </p:nvPr>
        </p:nvGraphicFramePr>
        <p:xfrm>
          <a:off x="533400" y="1905000"/>
          <a:ext cx="8077200" cy="4658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Alaska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44.33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Wyoming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(11)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36.31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New Mexico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(10)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32.53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Montana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31.58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South Dakota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(3)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30.97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North Dakota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(8)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27.61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Utah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(9)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25.01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Oklahoma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(6)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24.33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Idaho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(4)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23.90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New Hampshire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(15)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23.89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252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 U.S.</a:t>
                      </a:r>
                      <a:endParaRPr lang="en-US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6,252</a:t>
                      </a:r>
                      <a:endParaRPr lang="en-US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9.79</a:t>
                      </a:r>
                      <a:endParaRPr lang="en-US" sz="20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California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(44)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522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9.60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524000"/>
            <a:ext cx="677229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Youth Suicide Deaths by State (15 to 24 year olds)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1"/>
            <a:ext cx="91440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8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6596390"/>
            <a:ext cx="5109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</a:t>
            </a:r>
            <a:r>
              <a:rPr lang="en-US" sz="1200" dirty="0"/>
              <a:t>2018); https://wisqars.cdc.gov:8443/</a:t>
            </a:r>
            <a:r>
              <a:rPr lang="en-US" sz="1200" dirty="0" err="1"/>
              <a:t>cdcMapFramework</a:t>
            </a:r>
            <a:r>
              <a:rPr lang="en-US" sz="1200" dirty="0"/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807720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California Suicide Rates </a:t>
            </a:r>
            <a:r>
              <a:rPr lang="en-US" dirty="0"/>
              <a:t>per 100,000 </a:t>
            </a:r>
            <a:r>
              <a:rPr lang="en-US" dirty="0" smtClean="0"/>
              <a:t>population, by County 2008</a:t>
            </a:r>
            <a:r>
              <a:rPr lang="en-US" dirty="0"/>
              <a:t>-2014</a:t>
            </a:r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172200" cy="44818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24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2209800"/>
            <a:ext cx="2590800" cy="403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69080"/>
              </p:ext>
            </p:extLst>
          </p:nvPr>
        </p:nvGraphicFramePr>
        <p:xfrm>
          <a:off x="228600" y="2057400"/>
          <a:ext cx="9067800" cy="428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28975" y="6274713"/>
            <a:ext cx="37336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  <a:defRPr/>
            </a:pPr>
            <a:r>
              <a:rPr lang="en-US" dirty="0">
                <a:latin typeface="+mn-lt"/>
              </a:rPr>
              <a:t>Suicide Rate </a:t>
            </a:r>
            <a:r>
              <a:rPr lang="en-US" sz="1600" dirty="0">
                <a:latin typeface="+mn-lt"/>
              </a:rPr>
              <a:t>(per 100, 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596390"/>
            <a:ext cx="4641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r>
              <a:rPr lang="en-US" sz="1200" dirty="0"/>
              <a:t>: https://</a:t>
            </a:r>
            <a:r>
              <a:rPr lang="en-US" sz="1200" dirty="0" err="1"/>
              <a:t>webappa.cdc.gov</a:t>
            </a:r>
            <a:r>
              <a:rPr lang="en-US" sz="1200" dirty="0"/>
              <a:t>/</a:t>
            </a:r>
            <a:r>
              <a:rPr lang="en-US" sz="1200" dirty="0" err="1"/>
              <a:t>cgi</a:t>
            </a:r>
            <a:r>
              <a:rPr lang="en-US" sz="1200" dirty="0"/>
              <a:t>-bin/</a:t>
            </a:r>
            <a:r>
              <a:rPr lang="en-US" sz="1200" dirty="0" err="1"/>
              <a:t>broker.exe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85077" y="1600200"/>
            <a:ext cx="8782723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 Suicide Rate </a:t>
            </a:r>
            <a:r>
              <a:rPr lang="en-US" sz="2000" dirty="0" smtClean="0"/>
              <a:t>(&amp;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Undetermined </a:t>
            </a:r>
            <a:r>
              <a:rPr lang="en-US" sz="2000" dirty="0" smtClean="0"/>
              <a:t>Intent; 1981</a:t>
            </a:r>
            <a:r>
              <a:rPr lang="en-US" sz="2000" dirty="0"/>
              <a:t>-</a:t>
            </a:r>
            <a:r>
              <a:rPr lang="en-US" sz="2000" dirty="0" smtClean="0"/>
              <a:t>2017)</a:t>
            </a:r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668978C-3EBD-7A44-8C31-08E4035019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22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7276" y="2293642"/>
            <a:ext cx="1527242" cy="2811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0014" y="2288186"/>
            <a:ext cx="1427356" cy="2817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 rot="-5400000">
            <a:off x="-1347378" y="3479014"/>
            <a:ext cx="37336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Suicide Rate </a:t>
            </a:r>
            <a:r>
              <a:rPr lang="en-US" sz="1600" dirty="0">
                <a:latin typeface="+mn-lt"/>
              </a:rPr>
              <a:t>(per 100, 000)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3380517"/>
              </p:ext>
            </p:extLst>
          </p:nvPr>
        </p:nvGraphicFramePr>
        <p:xfrm>
          <a:off x="750262" y="2086230"/>
          <a:ext cx="8100546" cy="446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0DB5-D554-46DE-AE46-FCC217B3CF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077" y="1698409"/>
            <a:ext cx="8565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/>
              <a:t>US Suicide Rates by Age &amp; Gender </a:t>
            </a:r>
            <a:r>
              <a:rPr lang="en-US" sz="2400" b="1" dirty="0" smtClean="0"/>
              <a:t>(2007-2017)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96390"/>
            <a:ext cx="542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r>
              <a:rPr lang="en-US" sz="1200" dirty="0"/>
              <a:t>; https://</a:t>
            </a:r>
            <a:r>
              <a:rPr lang="en-US" sz="1200" dirty="0" err="1"/>
              <a:t>webappa.cdc.gov</a:t>
            </a:r>
            <a:r>
              <a:rPr lang="en-US" sz="1200" dirty="0"/>
              <a:t>/</a:t>
            </a:r>
            <a:r>
              <a:rPr lang="en-US" sz="1200" dirty="0" err="1"/>
              <a:t>sasweb</a:t>
            </a:r>
            <a:r>
              <a:rPr lang="en-US" sz="1200" dirty="0"/>
              <a:t>/</a:t>
            </a:r>
            <a:r>
              <a:rPr lang="en-US" sz="1200" dirty="0" err="1"/>
              <a:t>ncipc</a:t>
            </a:r>
            <a:r>
              <a:rPr lang="en-US" sz="1200" dirty="0"/>
              <a:t>/</a:t>
            </a:r>
            <a:r>
              <a:rPr lang="en-US" sz="1200" dirty="0" err="1"/>
              <a:t>mortrate.html</a:t>
            </a:r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9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241-ACA9-4108-B2A4-35E142054611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7639788"/>
              </p:ext>
            </p:extLst>
          </p:nvPr>
        </p:nvGraphicFramePr>
        <p:xfrm>
          <a:off x="228600" y="17526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152400"/>
            <a:ext cx="8229600" cy="11398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Statistics &amp; Demographics: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Male rates by age and ethnicity (2017)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600" y="6596390"/>
            <a:ext cx="110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563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241-ACA9-4108-B2A4-35E142054611}" type="slidenum">
              <a:rPr lang="en-US" altLang="en-US" smtClean="0"/>
              <a:pPr/>
              <a:t>18</a:t>
            </a:fld>
            <a:endParaRPr lang="en-US" alt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8750117"/>
              </p:ext>
            </p:extLst>
          </p:nvPr>
        </p:nvGraphicFramePr>
        <p:xfrm>
          <a:off x="228600" y="17526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152400"/>
            <a:ext cx="8229600" cy="11398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Statistics &amp; Demographics: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Male rates by age and ethnicity (2017)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600" y="6596390"/>
            <a:ext cx="110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215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28600" y="6596390"/>
            <a:ext cx="2895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200" dirty="0" smtClean="0">
                <a:latin typeface="+mn-lt"/>
              </a:rPr>
              <a:t>CDC (</a:t>
            </a:r>
            <a:r>
              <a:rPr lang="en-US" sz="1200" dirty="0" smtClean="0">
                <a:latin typeface="+mn-lt"/>
              </a:rPr>
              <a:t>2019)</a:t>
            </a:r>
            <a:endParaRPr lang="en-US" sz="1200" dirty="0">
              <a:latin typeface="+mn-lt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 rot="-5400000">
            <a:off x="-1170038" y="3555410"/>
            <a:ext cx="363442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Suicide Rate</a:t>
            </a:r>
            <a:r>
              <a:rPr lang="en-US" sz="18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(per 100,000)</a:t>
            </a:r>
          </a:p>
          <a:p>
            <a:endParaRPr lang="en-US" dirty="0">
              <a:latin typeface="Times New Roman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54621837"/>
              </p:ext>
            </p:extLst>
          </p:nvPr>
        </p:nvGraphicFramePr>
        <p:xfrm>
          <a:off x="609600" y="1905000"/>
          <a:ext cx="838504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2438400"/>
            <a:ext cx="609600" cy="38100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438400"/>
            <a:ext cx="2286000" cy="3810000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Teen Suicide </a:t>
            </a:r>
            <a:r>
              <a:rPr lang="en-US" sz="2400" dirty="0" smtClean="0"/>
              <a:t>Rates</a:t>
            </a:r>
            <a:r>
              <a:rPr lang="en-US" sz="1600" dirty="0" smtClean="0"/>
              <a:t>:</a:t>
            </a:r>
            <a:r>
              <a:rPr lang="en-US" sz="1600" dirty="0"/>
              <a:t>1981-</a:t>
            </a:r>
            <a:r>
              <a:rPr lang="en-US" sz="1600" dirty="0" smtClean="0"/>
              <a:t>2017 </a:t>
            </a:r>
            <a:r>
              <a:rPr lang="en-US" sz="1600" dirty="0"/>
              <a:t>(15-19 </a:t>
            </a:r>
            <a:r>
              <a:rPr lang="en-US" sz="1600" dirty="0" smtClean="0"/>
              <a:t>years) </a:t>
            </a:r>
            <a:endParaRPr lang="en-US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668978C-3EBD-7A44-8C31-08E4035019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83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80393"/>
            <a:ext cx="8458200" cy="4296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209800"/>
            <a:ext cx="955964" cy="309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596390"/>
            <a:ext cx="3298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World Health Organization (WHO, 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0"/>
            <a:ext cx="8229600" cy="762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World Suicide Rates, 2015</a:t>
            </a:r>
          </a:p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000000"/>
                </a:solidFill>
              </a:rPr>
              <a:t>(per 100,000 population)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5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0F3E-020C-604B-B3E4-16BECA0F12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 rot="-5344909">
            <a:off x="-213857" y="3381428"/>
            <a:ext cx="1337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Verdana" charset="0"/>
              </a:rPr>
              <a:t>Percent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94190504"/>
              </p:ext>
            </p:extLst>
          </p:nvPr>
        </p:nvGraphicFramePr>
        <p:xfrm>
          <a:off x="685800" y="18288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530539"/>
            <a:ext cx="80010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Percent who Felt </a:t>
            </a:r>
            <a:r>
              <a:rPr lang="ja-JP" altLang="en-US" sz="2000" b="1" dirty="0"/>
              <a:t>“</a:t>
            </a:r>
            <a:r>
              <a:rPr lang="en-US" sz="2000" b="1" dirty="0"/>
              <a:t>sad or hopeless</a:t>
            </a:r>
            <a:r>
              <a:rPr lang="ja-JP" altLang="en-US" sz="2000" b="1" dirty="0"/>
              <a:t>”</a:t>
            </a:r>
            <a:r>
              <a:rPr lang="en-US" sz="2000" b="1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b="1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6375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0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0F3E-020C-604B-B3E4-16BECA0F12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26464753"/>
              </p:ext>
            </p:extLst>
          </p:nvPr>
        </p:nvGraphicFramePr>
        <p:xfrm>
          <a:off x="304800" y="18288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558751"/>
            <a:ext cx="80772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Percent who </a:t>
            </a:r>
            <a:r>
              <a:rPr lang="en-US" sz="2000" b="1" dirty="0"/>
              <a:t>“seriously considered attempting suicide”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9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0F3E-020C-604B-B3E4-16BECA0F12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 rot="-5344909">
            <a:off x="-215899" y="3377114"/>
            <a:ext cx="1337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Percent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94502239"/>
              </p:ext>
            </p:extLst>
          </p:nvPr>
        </p:nvGraphicFramePr>
        <p:xfrm>
          <a:off x="533400" y="1905000"/>
          <a:ext cx="84582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58751"/>
            <a:ext cx="89154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/>
              <a:t>Percent who </a:t>
            </a:r>
            <a:r>
              <a:rPr lang="en-US" b="1" dirty="0"/>
              <a:t>“made a plan about how they would attempt suicide”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1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0F3E-020C-604B-B3E4-16BECA0F12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 rot="-5400000">
            <a:off x="-224543" y="3297531"/>
            <a:ext cx="1337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Percent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954999"/>
              </p:ext>
            </p:extLst>
          </p:nvPr>
        </p:nvGraphicFramePr>
        <p:xfrm>
          <a:off x="533400" y="20574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447800"/>
            <a:ext cx="8915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Percent who </a:t>
            </a:r>
            <a:r>
              <a:rPr lang="en-US" sz="2000" b="1" dirty="0"/>
              <a:t>“attempted suicide one or more times”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0F3E-020C-604B-B3E4-16BECA0F12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 rot="-5344909">
            <a:off x="-215899" y="3300914"/>
            <a:ext cx="1337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Percent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3738628"/>
              </p:ext>
            </p:extLst>
          </p:nvPr>
        </p:nvGraphicFramePr>
        <p:xfrm>
          <a:off x="533401" y="1981200"/>
          <a:ext cx="83820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38052"/>
            <a:ext cx="89154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Percent who </a:t>
            </a:r>
            <a:r>
              <a:rPr lang="en-US" sz="2000" b="1" dirty="0"/>
              <a:t>“made a suicide attempt that … had to be treated by a doctor or nurse”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5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1430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42393444"/>
              </p:ext>
            </p:extLst>
          </p:nvPr>
        </p:nvGraphicFramePr>
        <p:xfrm>
          <a:off x="533400" y="1905000"/>
          <a:ext cx="841216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1447800"/>
            <a:ext cx="80010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/>
              <a:t>High School Students who Display Suicidal Behaviors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Statistics &amp; Demographics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596390"/>
            <a:ext cx="1610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err="1" smtClean="0">
                <a:latin typeface="+mn-lt"/>
              </a:rPr>
              <a:t>Kann</a:t>
            </a:r>
            <a:r>
              <a:rPr lang="en-US" sz="1200" dirty="0" smtClean="0">
                <a:latin typeface="+mn-lt"/>
              </a:rPr>
              <a:t> et al. (2018)</a:t>
            </a:r>
            <a:endParaRPr lang="en-US" sz="1200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55091">
            <a:off x="-215899" y="3532202"/>
            <a:ext cx="1337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dirty="0">
                <a:latin typeface="+mn-lt"/>
              </a:rPr>
              <a:t>Percent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668978C-3EBD-7A44-8C31-08E40350197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2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5A3F3EB-F269-4A5F-98FC-D8DE70E2701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9200" cy="685800"/>
          </a:xfrm>
        </p:spPr>
        <p:txBody>
          <a:bodyPr anchor="t"/>
          <a:lstStyle/>
          <a:p>
            <a:r>
              <a:rPr lang="en-US" sz="4000" b="1" dirty="0" smtClean="0"/>
              <a:t>Youth Suicide Statistics:</a:t>
            </a:r>
            <a:br>
              <a:rPr lang="en-US" sz="4000" b="1" dirty="0" smtClean="0"/>
            </a:br>
            <a:r>
              <a:rPr lang="en-US" sz="3600" b="1" dirty="0" smtClean="0"/>
              <a:t>2017 Thoughts, Behaviors, &amp; Deaths</a:t>
            </a:r>
            <a:endParaRPr lang="en-US" altLang="en-US" sz="3600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r>
              <a:rPr lang="en-US" altLang="en-US" sz="2000" b="1" dirty="0" smtClean="0"/>
              <a:t>Stephen </a:t>
            </a:r>
            <a:r>
              <a:rPr lang="en-US" altLang="en-US" sz="2000" b="1" dirty="0"/>
              <a:t>E. Brock, </a:t>
            </a:r>
            <a:r>
              <a:rPr lang="en-US" altLang="en-US" sz="2000" b="1" dirty="0" smtClean="0"/>
              <a:t>PhD, NCSP, LEP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California </a:t>
            </a:r>
            <a:r>
              <a:rPr lang="en-US" altLang="en-US" sz="1600" dirty="0"/>
              <a:t>State </a:t>
            </a:r>
            <a:r>
              <a:rPr lang="en-US" altLang="en-US" sz="1600" dirty="0" smtClean="0"/>
              <a:t>University, Sacramento, CA, USA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</a:pPr>
            <a:endParaRPr lang="en-US" alt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1600"/>
            <a:ext cx="3067050" cy="144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imary_Vertical_2_Color_tag_gld_hn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00600"/>
            <a:ext cx="1360879" cy="15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470180"/>
              </p:ext>
            </p:extLst>
          </p:nvPr>
        </p:nvGraphicFramePr>
        <p:xfrm>
          <a:off x="457200" y="239268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029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Sri Lanka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 smtClean="0"/>
                        <a:t>34.6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Guyana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30.6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Mongolia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Kazakhstan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CÃ’te</a:t>
                      </a:r>
                      <a:r>
                        <a:rPr lang="en-US" dirty="0" smtClean="0"/>
                        <a:t> d'Ivoire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27.2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Suriname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26.9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Equatorial Guinea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Lithuania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26.1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Republic of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24.1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86000" y="1543361"/>
            <a:ext cx="4572000" cy="666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World Suicide Rates, 2015</a:t>
            </a:r>
          </a:p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</a:rPr>
              <a:t>(per 100,000 population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96390"/>
            <a:ext cx="1158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WHO (2017)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79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67943"/>
              </p:ext>
            </p:extLst>
          </p:nvPr>
        </p:nvGraphicFramePr>
        <p:xfrm>
          <a:off x="457200" y="2209800"/>
          <a:ext cx="82296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4864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World</a:t>
                      </a:r>
                      <a:r>
                        <a:rPr lang="en-US" sz="1800" b="1" baseline="0" dirty="0" smtClean="0"/>
                        <a:t> Average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sz="1800" b="1" dirty="0" smtClean="0"/>
                        <a:t>10.5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Sao Tome &amp; Principe; Saint Vincent and the Grenadines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Pakistan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Bahamas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Brunei</a:t>
                      </a:r>
                      <a:r>
                        <a:rPr lang="en-US" baseline="0" dirty="0" smtClean="0"/>
                        <a:t> Darussalam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Jamaica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Barbados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Antigua and Barbuda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09588" algn="l"/>
                        </a:tabLst>
                      </a:pPr>
                      <a:r>
                        <a:rPr lang="en-US" dirty="0" smtClean="0"/>
                        <a:t>00.0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86000" y="1543361"/>
            <a:ext cx="4572000" cy="666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World Suicide Rates, 2015</a:t>
            </a:r>
          </a:p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</a:rPr>
              <a:t>(per 100,000 population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96390"/>
            <a:ext cx="1158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WHO (2017)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23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393288" cy="425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286000"/>
            <a:ext cx="1413164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596390"/>
            <a:ext cx="1158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WHO (2017)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60368"/>
            <a:ext cx="8229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World Female Suicide Rates, 2015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96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458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596390"/>
            <a:ext cx="1158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WHO (2017)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60368"/>
            <a:ext cx="8229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World Male Suicide Rates, 2015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209800"/>
            <a:ext cx="955964" cy="3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6220"/>
            <a:ext cx="8458200" cy="4300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</a:t>
            </a:r>
            <a:r>
              <a:rPr lang="en-US" dirty="0" smtClean="0"/>
              <a:t>&amp;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96390"/>
            <a:ext cx="1158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WHO (2017)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60368"/>
            <a:ext cx="8229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Male : Female Ratio of Suicide Deaths,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5486400"/>
            <a:ext cx="4267200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The global </a:t>
            </a:r>
            <a:r>
              <a:rPr lang="en-US" sz="1400" dirty="0" err="1"/>
              <a:t>Male:Female</a:t>
            </a:r>
            <a:r>
              <a:rPr lang="en-US" sz="1400" dirty="0"/>
              <a:t> ratio of </a:t>
            </a:r>
            <a:r>
              <a:rPr lang="en-US" sz="1400" dirty="0" smtClean="0"/>
              <a:t>suicide deaths was </a:t>
            </a:r>
            <a:r>
              <a:rPr lang="en-US" sz="1400" dirty="0"/>
              <a:t>1.7 in 2015, meaning there </a:t>
            </a:r>
            <a:r>
              <a:rPr lang="en-US" sz="1400" dirty="0" smtClean="0"/>
              <a:t>was 1.7 male suicide deaths for each female suicide deaths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209800"/>
            <a:ext cx="955964" cy="3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03506"/>
              </p:ext>
            </p:extLst>
          </p:nvPr>
        </p:nvGraphicFramePr>
        <p:xfrm>
          <a:off x="457200" y="1447800"/>
          <a:ext cx="8458200" cy="40712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87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in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Deaths</a:t>
                      </a:r>
                      <a:r>
                        <a:rPr lang="en-US" b="0" baseline="3000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sz="1100" dirty="0" smtClean="0"/>
                        <a:t>ause</a:t>
                      </a:r>
                      <a:r>
                        <a:rPr lang="en-US" dirty="0" smtClean="0"/>
                        <a:t> </a:t>
                      </a:r>
                      <a:r>
                        <a:rPr lang="en-US" sz="1200" dirty="0" smtClean="0"/>
                        <a:t>of</a:t>
                      </a:r>
                      <a:r>
                        <a:rPr lang="en-US" dirty="0" smtClean="0"/>
                        <a:t> D</a:t>
                      </a:r>
                      <a:r>
                        <a:rPr lang="en-US" sz="1100" dirty="0" smtClean="0"/>
                        <a:t>eath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Rank</a:t>
                      </a:r>
                      <a:r>
                        <a:rPr lang="en-US" b="0" baseline="3000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Suicide Rate</a:t>
                      </a:r>
                      <a:r>
                        <a:rPr lang="en-US" b="0" baseline="3000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 to 8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+mn-lt"/>
                        </a:rPr>
                        <a:t>NA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</a:t>
                      </a:r>
                      <a:endParaRPr lang="en-US" sz="2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(7)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11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(9)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0.10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(0.17)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12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(12)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(8)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0.29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(0.29)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11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24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(34)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1.01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(0.82)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12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77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(68)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1.86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(1.64)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149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(121)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3.59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(2.94)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14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237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(201)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5.74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(4.91)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15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349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(308)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8.48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(7.43)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16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438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(370)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10.37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(8.67)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17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469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(414)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10.92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(9.85)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18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559 (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530)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13.18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(11.57)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2,337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(2,023)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4.03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(3.49)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Statistics &amp; Demographics</a:t>
            </a:r>
            <a:r>
              <a:rPr lang="en-US" sz="1800" dirty="0" smtClean="0"/>
              <a:t> </a:t>
            </a:r>
            <a:r>
              <a:rPr lang="en-US" sz="2000" dirty="0" smtClean="0"/>
              <a:t>(2016)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796-B581-B54E-83F6-609AA54491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469457"/>
            <a:ext cx="6237405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aseline="30000" dirty="0" smtClean="0"/>
              <a:t>1</a:t>
            </a:r>
            <a:r>
              <a:rPr lang="en-US" sz="1200" dirty="0" smtClean="0"/>
              <a:t>CDC (2019)</a:t>
            </a:r>
            <a:r>
              <a:rPr lang="en-US" sz="1200" dirty="0"/>
              <a:t>; </a:t>
            </a:r>
            <a:r>
              <a:rPr lang="en-US" sz="1200" b="1" dirty="0"/>
              <a:t>https://webappa.cdc.gov/sasweb/ncipc/</a:t>
            </a:r>
            <a:r>
              <a:rPr lang="en-US" sz="1200" b="1" dirty="0" smtClean="0"/>
              <a:t>leadcause.html</a:t>
            </a:r>
          </a:p>
          <a:p>
            <a:pPr>
              <a:buNone/>
            </a:pPr>
            <a:r>
              <a:rPr lang="en-US" sz="1200" baseline="30000" dirty="0"/>
              <a:t>2</a:t>
            </a:r>
            <a:r>
              <a:rPr lang="en-US" sz="1200" dirty="0" smtClean="0"/>
              <a:t>CDC </a:t>
            </a:r>
            <a:r>
              <a:rPr lang="en-US" sz="1200" dirty="0"/>
              <a:t>(</a:t>
            </a:r>
            <a:r>
              <a:rPr lang="en-US" sz="1200" dirty="0" smtClean="0"/>
              <a:t>2019)</a:t>
            </a:r>
            <a:r>
              <a:rPr lang="en-US" sz="1200" dirty="0"/>
              <a:t>; </a:t>
            </a:r>
            <a:r>
              <a:rPr lang="en-US" sz="1200" b="1" dirty="0"/>
              <a:t>https://</a:t>
            </a:r>
            <a:r>
              <a:rPr lang="en-US" sz="1200" b="1" dirty="0" err="1"/>
              <a:t>webappa.cdc.gov</a:t>
            </a:r>
            <a:r>
              <a:rPr lang="en-US" sz="1200" b="1" dirty="0"/>
              <a:t>/</a:t>
            </a:r>
            <a:r>
              <a:rPr lang="en-US" sz="1200" b="1" dirty="0" err="1"/>
              <a:t>sasweb</a:t>
            </a:r>
            <a:r>
              <a:rPr lang="en-US" sz="1200" b="1" dirty="0"/>
              <a:t>/</a:t>
            </a:r>
            <a:r>
              <a:rPr lang="en-US" sz="1200" b="1" dirty="0" err="1"/>
              <a:t>ncipc</a:t>
            </a:r>
            <a:r>
              <a:rPr lang="en-US" sz="1200" b="1" dirty="0"/>
              <a:t>/</a:t>
            </a:r>
            <a:r>
              <a:rPr lang="en-US" sz="1200" b="1" dirty="0" err="1"/>
              <a:t>mortrate.html</a:t>
            </a:r>
            <a:endParaRPr lang="en-US" sz="1200" b="1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1"/>
            <a:ext cx="1066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56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6064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Youth Suicide Deaths by Age and Year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037568"/>
              </p:ext>
            </p:extLst>
          </p:nvPr>
        </p:nvGraphicFramePr>
        <p:xfrm>
          <a:off x="685800" y="22098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9C37-4C73-463E-92DD-5DD6FD05735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596390"/>
            <a:ext cx="452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CDC (2019)</a:t>
            </a:r>
            <a:r>
              <a:rPr lang="en-US" sz="1200" dirty="0"/>
              <a:t>; </a:t>
            </a:r>
            <a:r>
              <a:rPr lang="en-US" sz="1200" b="1" dirty="0"/>
              <a:t>http://www.cdc.gov/injury/wisqars</a:t>
            </a:r>
            <a:r>
              <a:rPr lang="en-US" sz="1200" b="1" dirty="0" smtClean="0"/>
              <a:t>/ 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3637" y="2590800"/>
            <a:ext cx="7769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Year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524000" cy="10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buNone/>
            </a:pPr>
            <a:r>
              <a:rPr lang="en-US" dirty="0" smtClean="0"/>
              <a:t>Statistics &amp; 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1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8824</TotalTime>
  <Words>2264</Words>
  <Application>Microsoft Macintosh PowerPoint</Application>
  <PresentationFormat>On-screen Show (4:3)</PresentationFormat>
  <Paragraphs>626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Level</vt:lpstr>
      <vt:lpstr>Youth Suicide Statistics: 2017 Thoughts, Behaviors, &amp; Deaths</vt:lpstr>
      <vt:lpstr>Statistics &amp; Demographics</vt:lpstr>
      <vt:lpstr>Statistics &amp; Demographics</vt:lpstr>
      <vt:lpstr>Statistics &amp; Demographics</vt:lpstr>
      <vt:lpstr>Statistics &amp; Demographics</vt:lpstr>
      <vt:lpstr>Statistics &amp; Demographics</vt:lpstr>
      <vt:lpstr>Statistics &amp; Demographics</vt:lpstr>
      <vt:lpstr>2017 Statistics &amp; Demographics (2016)</vt:lpstr>
      <vt:lpstr>Youth Suicide Deaths by Age and Year</vt:lpstr>
      <vt:lpstr>Statistics &amp; Demographics</vt:lpstr>
      <vt:lpstr>Statistics &amp; Demographics (2017)</vt:lpstr>
      <vt:lpstr>Statistics &amp; Demographics</vt:lpstr>
      <vt:lpstr>2017 Statistics &amp; Demographics (2016)</vt:lpstr>
      <vt:lpstr>Statistics &amp; Demographics</vt:lpstr>
      <vt:lpstr>Statistics &amp; Demographics</vt:lpstr>
      <vt:lpstr>Statistics &amp; Demographics</vt:lpstr>
      <vt:lpstr>PowerPoint Presentation</vt:lpstr>
      <vt:lpstr>PowerPoint Presentation</vt:lpstr>
      <vt:lpstr>Statistics &amp; Demographics</vt:lpstr>
      <vt:lpstr>Statistics &amp; Demographics</vt:lpstr>
      <vt:lpstr>Statistics &amp; Demographics</vt:lpstr>
      <vt:lpstr>Statistics &amp; Demographics</vt:lpstr>
      <vt:lpstr>Statistics &amp; Demographics</vt:lpstr>
      <vt:lpstr>Statistics &amp; Demographics</vt:lpstr>
      <vt:lpstr>Statistics &amp; Demographics</vt:lpstr>
      <vt:lpstr>Youth Suicide Statistics: 2017 Thoughts, Behaviors, &amp; Deaths</vt:lpstr>
    </vt:vector>
  </TitlesOfParts>
  <Company>CSUS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Risk Assessment &amp; School-Based Intervention</dc:title>
  <dc:creator>Stephen E. Brock</dc:creator>
  <cp:lastModifiedBy>Stephen Brock</cp:lastModifiedBy>
  <cp:revision>447</cp:revision>
  <cp:lastPrinted>2018-01-05T19:59:56Z</cp:lastPrinted>
  <dcterms:created xsi:type="dcterms:W3CDTF">2005-01-14T02:59:24Z</dcterms:created>
  <dcterms:modified xsi:type="dcterms:W3CDTF">2019-03-31T20:38:51Z</dcterms:modified>
</cp:coreProperties>
</file>